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3" r:id="rId4"/>
    <p:sldId id="269" r:id="rId5"/>
    <p:sldId id="261" r:id="rId6"/>
    <p:sldId id="282" r:id="rId7"/>
    <p:sldId id="259" r:id="rId8"/>
    <p:sldId id="286" r:id="rId9"/>
    <p:sldId id="287" r:id="rId10"/>
    <p:sldId id="285" r:id="rId11"/>
    <p:sldId id="283" r:id="rId12"/>
    <p:sldId id="290" r:id="rId13"/>
    <p:sldId id="270" r:id="rId14"/>
    <p:sldId id="294" r:id="rId15"/>
    <p:sldId id="291" r:id="rId16"/>
    <p:sldId id="292" r:id="rId17"/>
    <p:sldId id="288" r:id="rId18"/>
    <p:sldId id="289" r:id="rId19"/>
    <p:sldId id="284" r:id="rId20"/>
    <p:sldId id="267" r:id="rId21"/>
    <p:sldId id="268" r:id="rId22"/>
    <p:sldId id="280" r:id="rId23"/>
    <p:sldId id="293" r:id="rId24"/>
    <p:sldId id="281" r:id="rId2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1273" autoAdjust="0"/>
  </p:normalViewPr>
  <p:slideViewPr>
    <p:cSldViewPr snapToGrid="0">
      <p:cViewPr>
        <p:scale>
          <a:sx n="65" d="100"/>
          <a:sy n="65" d="100"/>
        </p:scale>
        <p:origin x="-94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07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1213947" y="840659"/>
            <a:ext cx="10452026" cy="24334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Term Level Search Result Diversification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154955" y="3805084"/>
            <a:ext cx="8825658" cy="2580967"/>
          </a:xfrm>
        </p:spPr>
        <p:txBody>
          <a:bodyPr>
            <a:normAutofit/>
          </a:bodyPr>
          <a:lstStyle/>
          <a:p>
            <a:r>
              <a:rPr lang="en-US" altLang="zh-TW" b="1" dirty="0"/>
              <a:t>Date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 smtClean="0"/>
              <a:t>2013/09/11</a:t>
            </a:r>
            <a:endParaRPr lang="en-US" altLang="zh-TW" b="1" dirty="0"/>
          </a:p>
          <a:p>
            <a:r>
              <a:rPr lang="en-US" altLang="zh-TW" b="1" dirty="0"/>
              <a:t>Source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 smtClean="0"/>
              <a:t>SIGIR’13</a:t>
            </a:r>
            <a:endParaRPr lang="en-US" altLang="zh-TW" b="1" dirty="0"/>
          </a:p>
          <a:p>
            <a:r>
              <a:rPr lang="en-US" altLang="zh-TW" b="1" dirty="0"/>
              <a:t>Authors : Van Dang, W. Bruce </a:t>
            </a:r>
            <a:r>
              <a:rPr lang="en-US" altLang="zh-TW" b="1" dirty="0" smtClean="0"/>
              <a:t>Croft</a:t>
            </a:r>
            <a:endParaRPr lang="en-US" altLang="zh-TW" b="1" dirty="0"/>
          </a:p>
          <a:p>
            <a:r>
              <a:rPr lang="en-US" altLang="zh-TW" b="1" dirty="0"/>
              <a:t>Advisor : </a:t>
            </a:r>
            <a:r>
              <a:rPr lang="en-US" altLang="zh-TW" b="1" dirty="0" err="1" smtClean="0"/>
              <a:t>Dr.Jia</a:t>
            </a:r>
            <a:r>
              <a:rPr lang="en-US" altLang="zh-TW" b="1" dirty="0" smtClean="0"/>
              <a:t>-ling</a:t>
            </a:r>
            <a:r>
              <a:rPr lang="en-US" altLang="zh-TW" b="1" dirty="0"/>
              <a:t>, </a:t>
            </a:r>
            <a:r>
              <a:rPr lang="en-US" altLang="zh-TW" b="1" dirty="0" err="1"/>
              <a:t>Koh</a:t>
            </a:r>
            <a:endParaRPr lang="en-US" altLang="zh-TW" b="1" dirty="0"/>
          </a:p>
          <a:p>
            <a:r>
              <a:rPr lang="en-US" altLang="zh-TW" b="1" dirty="0"/>
              <a:t>Speaker : Shun-Chen, Cheng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13850"/>
          </a:xfrm>
        </p:spPr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96835" y="1757954"/>
            <a:ext cx="8946541" cy="4195481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2"/>
                </a:solidFill>
              </a:rPr>
              <a:t>Introduction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2"/>
                </a:solidFill>
              </a:rPr>
              <a:t>Topic </a:t>
            </a:r>
            <a:r>
              <a:rPr lang="en-US" sz="2800" dirty="0">
                <a:solidFill>
                  <a:schemeClr val="bg2"/>
                </a:solidFill>
              </a:rPr>
              <a:t>Level Diversification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/>
              <a:t>Term Level Diversification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2"/>
                </a:solidFill>
              </a:rPr>
              <a:t>Experiment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2"/>
                </a:solidFill>
              </a:rPr>
              <a:t>Conclusions</a:t>
            </a:r>
          </a:p>
          <a:p>
            <a:pPr>
              <a:buClr>
                <a:schemeClr val="tx2"/>
              </a:buClr>
              <a:buFont typeface="Wingdings" pitchFamily="2" charset="2"/>
              <a:buChar char="l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1" y="585451"/>
            <a:ext cx="9404723" cy="933630"/>
          </a:xfrm>
        </p:spPr>
        <p:txBody>
          <a:bodyPr/>
          <a:lstStyle/>
          <a:p>
            <a:r>
              <a:rPr lang="en-US" altLang="zh-TW" dirty="0"/>
              <a:t>Term Level Diversification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229942" y="2001784"/>
            <a:ext cx="9064432" cy="3001129"/>
            <a:chOff x="757992" y="2360445"/>
            <a:chExt cx="7980794" cy="236796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4802" y="2360445"/>
              <a:ext cx="7003984" cy="2367966"/>
            </a:xfrm>
            <a:prstGeom prst="rect">
              <a:avLst/>
            </a:prstGeom>
          </p:spPr>
        </p:pic>
        <p:cxnSp>
          <p:nvCxnSpPr>
            <p:cNvPr id="5" name="直線單箭頭接點 4"/>
            <p:cNvCxnSpPr/>
            <p:nvPr/>
          </p:nvCxnSpPr>
          <p:spPr>
            <a:xfrm flipH="1">
              <a:off x="3236495" y="2911642"/>
              <a:ext cx="1419726" cy="44516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字方塊 5"/>
            <p:cNvSpPr txBox="1"/>
            <p:nvPr/>
          </p:nvSpPr>
          <p:spPr>
            <a:xfrm>
              <a:off x="2136306" y="2808176"/>
              <a:ext cx="1810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More relevant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H="1">
              <a:off x="2310064" y="3757311"/>
              <a:ext cx="926431" cy="4296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3236495" y="3757311"/>
              <a:ext cx="0" cy="4296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757992" y="3784372"/>
              <a:ext cx="1793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More relevant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34129" y="3344780"/>
              <a:ext cx="4800600" cy="47269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846846" y="4172401"/>
              <a:ext cx="5396163" cy="47269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772742" y="5453005"/>
            <a:ext cx="1057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based on the assumption that if a document is more </a:t>
            </a:r>
            <a:r>
              <a:rPr lang="en-US" altLang="zh-TW" sz="2400" dirty="0" smtClean="0"/>
              <a:t>relevant to </a:t>
            </a:r>
            <a:r>
              <a:rPr lang="en-US" altLang="zh-TW" sz="2400" dirty="0"/>
              <a:t>one topic </a:t>
            </a:r>
            <a:r>
              <a:rPr lang="en-US" altLang="zh-TW" sz="2400" dirty="0" smtClean="0"/>
              <a:t>than another</a:t>
            </a:r>
            <a:r>
              <a:rPr lang="en-US" altLang="zh-TW" sz="2400" dirty="0"/>
              <a:t>, it is also more relevant </a:t>
            </a:r>
            <a:r>
              <a:rPr lang="en-US" altLang="zh-TW" sz="2400" dirty="0" smtClean="0"/>
              <a:t>to the </a:t>
            </a:r>
            <a:r>
              <a:rPr lang="en-US" altLang="zh-TW" sz="2400" dirty="0"/>
              <a:t>terms associated with this topic than any of the </a:t>
            </a:r>
            <a:r>
              <a:rPr lang="en-US" altLang="zh-TW" sz="2400" dirty="0" smtClean="0"/>
              <a:t>terms </a:t>
            </a:r>
            <a:r>
              <a:rPr lang="en-US" altLang="zh-TW" sz="2400" dirty="0"/>
              <a:t>from the other topic.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452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02" y="588299"/>
            <a:ext cx="9404723" cy="842291"/>
          </a:xfrm>
        </p:spPr>
        <p:txBody>
          <a:bodyPr/>
          <a:lstStyle/>
          <a:p>
            <a:r>
              <a:rPr lang="en-US" dirty="0"/>
              <a:t>Term Level </a:t>
            </a:r>
            <a:r>
              <a:rPr lang="en-US" dirty="0" smtClean="0"/>
              <a:t>Diversification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88" y="2658697"/>
            <a:ext cx="3400900" cy="50489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65" y="3791637"/>
            <a:ext cx="6477905" cy="55252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95378" y="1710816"/>
            <a:ext cx="771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Instead of diversifying R using the set of topics </a:t>
            </a:r>
            <a:r>
              <a:rPr lang="en-US" altLang="zh-TW" sz="2400" dirty="0" smtClean="0"/>
              <a:t>T ,</a:t>
            </a:r>
            <a:r>
              <a:rPr lang="en-US" altLang="zh-TW" sz="2400" dirty="0"/>
              <a:t> we propose to perform diversification </a:t>
            </a:r>
            <a:r>
              <a:rPr lang="en-US" altLang="zh-TW" sz="2400" dirty="0" smtClean="0"/>
              <a:t>using T′ , treating each </a:t>
            </a:r>
            <a:r>
              <a:rPr lang="en-US" altLang="zh-TW" sz="2400" dirty="0" smtClean="0"/>
              <a:t>      </a:t>
            </a:r>
            <a:r>
              <a:rPr lang="en-US" altLang="zh-TW" sz="2400" dirty="0"/>
              <a:t>as a topic.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22269" y="4762449"/>
            <a:ext cx="78324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Ex:   </a:t>
            </a:r>
            <a:r>
              <a:rPr lang="en-US" altLang="zh-TW" sz="2000" b="1" dirty="0"/>
              <a:t>T</a:t>
            </a:r>
            <a:r>
              <a:rPr lang="en-US" altLang="zh-TW" sz="2000" b="1" dirty="0" smtClean="0"/>
              <a:t>opic level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 t = { treat joint pain </a:t>
            </a:r>
            <a:r>
              <a:rPr lang="zh-TW" altLang="en-US" sz="2000" dirty="0" smtClean="0"/>
              <a:t>，</a:t>
            </a:r>
            <a:r>
              <a:rPr lang="en-US" altLang="zh-TW" sz="2000" dirty="0" smtClean="0"/>
              <a:t>woodwork joint type}</a:t>
            </a:r>
          </a:p>
          <a:p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8614" y="5958345"/>
            <a:ext cx="72512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Term level</a:t>
            </a:r>
            <a:r>
              <a:rPr lang="zh-TW" altLang="en-US" sz="2000" dirty="0"/>
              <a:t>：</a:t>
            </a:r>
            <a:r>
              <a:rPr lang="en-US" altLang="zh-TW" sz="2000" dirty="0"/>
              <a:t>  </a:t>
            </a:r>
            <a:r>
              <a:rPr lang="en-US" altLang="zh-TW" sz="2000" dirty="0" smtClean="0"/>
              <a:t>T</a:t>
            </a:r>
            <a:r>
              <a:rPr lang="en-US" altLang="zh-TW" sz="2000" dirty="0"/>
              <a:t>’ = {treat</a:t>
            </a:r>
            <a:r>
              <a:rPr lang="zh-TW" altLang="en-US" sz="2000" dirty="0"/>
              <a:t>，</a:t>
            </a:r>
            <a:r>
              <a:rPr lang="en-US" altLang="zh-TW" sz="2000" dirty="0"/>
              <a:t>joint</a:t>
            </a:r>
            <a:r>
              <a:rPr lang="zh-TW" altLang="en-US" sz="2000" dirty="0"/>
              <a:t>，</a:t>
            </a:r>
            <a:r>
              <a:rPr lang="en-US" altLang="zh-TW" sz="2000" dirty="0"/>
              <a:t>pain</a:t>
            </a:r>
            <a:r>
              <a:rPr lang="zh-TW" altLang="en-US" sz="2000" dirty="0"/>
              <a:t>，</a:t>
            </a:r>
            <a:r>
              <a:rPr lang="en-US" altLang="zh-TW" sz="2000" dirty="0"/>
              <a:t>woodwork</a:t>
            </a:r>
            <a:r>
              <a:rPr lang="zh-TW" altLang="en-US" sz="2000" dirty="0"/>
              <a:t>，</a:t>
            </a:r>
            <a:r>
              <a:rPr lang="en-US" altLang="zh-TW" sz="2000" dirty="0"/>
              <a:t>type}</a:t>
            </a:r>
            <a:endParaRPr lang="zh-TW" altLang="en-US" sz="2000" dirty="0"/>
          </a:p>
          <a:p>
            <a:endParaRPr lang="zh-TW" altLang="en-US" dirty="0"/>
          </a:p>
        </p:txBody>
      </p:sp>
      <p:sp>
        <p:nvSpPr>
          <p:cNvPr id="9" name="向下箭號 8"/>
          <p:cNvSpPr/>
          <p:nvPr/>
        </p:nvSpPr>
        <p:spPr>
          <a:xfrm>
            <a:off x="3937818" y="5274726"/>
            <a:ext cx="712839" cy="474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231949"/>
              </p:ext>
            </p:extLst>
          </p:nvPr>
        </p:nvGraphicFramePr>
        <p:xfrm>
          <a:off x="3025880" y="2392366"/>
          <a:ext cx="498985" cy="60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方程式" r:id="rId6" imgW="152280" imgH="241200" progId="Equation.3">
                  <p:embed/>
                </p:oleObj>
              </mc:Choice>
              <mc:Fallback>
                <p:oleObj name="方程式" r:id="rId6" imgW="1522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25880" y="2392366"/>
                        <a:ext cx="498985" cy="60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向下箭號 10"/>
          <p:cNvSpPr/>
          <p:nvPr/>
        </p:nvSpPr>
        <p:spPr>
          <a:xfrm>
            <a:off x="8254699" y="3249892"/>
            <a:ext cx="712839" cy="474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84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0392"/>
          </a:xfrm>
        </p:spPr>
        <p:txBody>
          <a:bodyPr/>
          <a:lstStyle/>
          <a:p>
            <a:r>
              <a:rPr lang="en-US" altLang="zh-TW" dirty="0"/>
              <a:t>Term Level Diversification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9" y="2508069"/>
            <a:ext cx="10271623" cy="825066"/>
          </a:xfrm>
        </p:spPr>
      </p:pic>
    </p:spTree>
    <p:extLst>
      <p:ext uri="{BB962C8B-B14F-4D97-AF65-F5344CB8AC3E}">
        <p14:creationId xmlns:p14="http://schemas.microsoft.com/office/powerpoint/2010/main" val="268553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1" y="157758"/>
            <a:ext cx="9404723" cy="771398"/>
          </a:xfrm>
        </p:spPr>
        <p:txBody>
          <a:bodyPr/>
          <a:lstStyle/>
          <a:p>
            <a:r>
              <a:rPr lang="en-US" altLang="zh-TW" dirty="0"/>
              <a:t>Term Level Diversification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1" y="912802"/>
            <a:ext cx="6487037" cy="5915702"/>
          </a:xfrm>
        </p:spPr>
      </p:pic>
      <p:sp>
        <p:nvSpPr>
          <p:cNvPr id="5" name="文字方塊 4"/>
          <p:cNvSpPr txBox="1"/>
          <p:nvPr/>
        </p:nvSpPr>
        <p:spPr>
          <a:xfrm>
            <a:off x="6843251" y="1769812"/>
            <a:ext cx="5348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dirty="0" smtClean="0"/>
              <a:t>Vocabulary(</a:t>
            </a:r>
            <a:r>
              <a:rPr lang="en-US" altLang="zh-TW" b="1" dirty="0" smtClean="0"/>
              <a:t>V</a:t>
            </a:r>
            <a:r>
              <a:rPr lang="en-US" altLang="zh-TW" dirty="0" smtClean="0"/>
              <a:t>) </a:t>
            </a:r>
            <a:r>
              <a:rPr lang="en-US" altLang="zh-TW" dirty="0"/>
              <a:t>Identification: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altLang="zh-TW" dirty="0"/>
              <a:t>		1.</a:t>
            </a:r>
            <a:r>
              <a:rPr lang="zh-TW" altLang="en-US" dirty="0"/>
              <a:t> </a:t>
            </a:r>
            <a:r>
              <a:rPr lang="en-US" altLang="zh-TW" dirty="0"/>
              <a:t>appear in at least two documents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altLang="zh-TW" dirty="0"/>
              <a:t>		2.</a:t>
            </a:r>
            <a:r>
              <a:rPr lang="zh-TW" altLang="en-US" dirty="0"/>
              <a:t>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least two characters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altLang="zh-TW" dirty="0"/>
              <a:t>		3.</a:t>
            </a:r>
            <a:r>
              <a:rPr lang="zh-TW" altLang="en-US" dirty="0"/>
              <a:t> </a:t>
            </a:r>
            <a:r>
              <a:rPr lang="en-US" altLang="zh-TW" dirty="0"/>
              <a:t>not numbers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altLang="zh-TW" dirty="0"/>
              <a:t>	</a:t>
            </a:r>
            <a:r>
              <a:rPr lang="en-US" altLang="zh-TW" dirty="0" smtClean="0"/>
              <a:t>two </a:t>
            </a:r>
            <a:r>
              <a:rPr lang="en-US" altLang="zh-TW" dirty="0"/>
              <a:t>types of terms: </a:t>
            </a:r>
            <a:r>
              <a:rPr lang="en-US" altLang="zh-TW" b="1" dirty="0"/>
              <a:t>unigrams and </a:t>
            </a:r>
            <a:r>
              <a:rPr lang="en-US" altLang="zh-TW" b="1" dirty="0" smtClean="0"/>
              <a:t>phrases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altLang="zh-TW" b="1" dirty="0"/>
          </a:p>
          <a:p>
            <a:pPr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dirty="0"/>
              <a:t>Topic </a:t>
            </a:r>
            <a:r>
              <a:rPr lang="en-US" altLang="zh-TW" dirty="0" smtClean="0"/>
              <a:t>Terms(</a:t>
            </a:r>
            <a:r>
              <a:rPr lang="en-US" altLang="zh-TW" b="1" dirty="0" smtClean="0"/>
              <a:t>T</a:t>
            </a:r>
            <a:r>
              <a:rPr lang="en-US" altLang="zh-TW" dirty="0" smtClean="0"/>
              <a:t>) </a:t>
            </a:r>
            <a:r>
              <a:rPr lang="en-US" altLang="zh-TW" dirty="0"/>
              <a:t>Identification: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altLang="zh-TW" dirty="0"/>
              <a:t>	</a:t>
            </a:r>
            <a:r>
              <a:rPr lang="en-US" altLang="zh-TW" dirty="0" smtClean="0"/>
              <a:t>All </a:t>
            </a:r>
            <a:r>
              <a:rPr lang="en-US" altLang="zh-TW" dirty="0"/>
              <a:t>vocabulary terms that</a:t>
            </a:r>
            <a:r>
              <a:rPr lang="zh-TW" altLang="en-US" dirty="0"/>
              <a:t> </a:t>
            </a:r>
            <a:r>
              <a:rPr lang="en-US" altLang="zh-TW" dirty="0"/>
              <a:t>co-occur with any of the query terms within a proximity</a:t>
            </a:r>
            <a:r>
              <a:rPr lang="zh-TW" altLang="en-US" dirty="0"/>
              <a:t> </a:t>
            </a:r>
            <a:r>
              <a:rPr lang="en-US" altLang="zh-TW" dirty="0"/>
              <a:t>window of size </a:t>
            </a:r>
            <a:r>
              <a:rPr lang="en-US" altLang="zh-TW" dirty="0" smtClean="0"/>
              <a:t>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590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5140"/>
          </a:xfrm>
        </p:spPr>
        <p:txBody>
          <a:bodyPr/>
          <a:lstStyle/>
          <a:p>
            <a:r>
              <a:rPr lang="en-US" altLang="zh-TW" dirty="0"/>
              <a:t>Term Level Diversification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3312" y="1580982"/>
            <a:ext cx="8946541" cy="3872379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dirty="0"/>
              <a:t>Topicality and </a:t>
            </a:r>
            <a:r>
              <a:rPr lang="en-US" altLang="zh-TW" dirty="0" err="1" smtClean="0"/>
              <a:t>Predictiveness</a:t>
            </a:r>
            <a:r>
              <a:rPr lang="en-US" altLang="zh-TW" dirty="0" smtClean="0"/>
              <a:t>:</a:t>
            </a:r>
          </a:p>
          <a:p>
            <a:pPr marL="685800" lvl="1"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b="1" dirty="0" smtClean="0"/>
              <a:t>topicality</a:t>
            </a:r>
            <a:r>
              <a:rPr lang="en-US" altLang="zh-TW" dirty="0" smtClean="0"/>
              <a:t>: </a:t>
            </a:r>
            <a:r>
              <a:rPr lang="en-US" altLang="zh-TW" dirty="0"/>
              <a:t>how informative it is at describing the set of </a:t>
            </a:r>
            <a:r>
              <a:rPr lang="en-US" altLang="zh-TW" dirty="0" smtClean="0"/>
              <a:t>documents</a:t>
            </a:r>
          </a:p>
          <a:p>
            <a:pPr marL="0" indent="0">
              <a:buClr>
                <a:schemeClr val="tx2"/>
              </a:buClr>
              <a:buNone/>
            </a:pPr>
            <a:endParaRPr lang="en-US" altLang="zh-TW" dirty="0"/>
          </a:p>
          <a:p>
            <a:pPr marL="0" indent="0">
              <a:buClr>
                <a:schemeClr val="tx2"/>
              </a:buClr>
              <a:buNone/>
            </a:pPr>
            <a:endParaRPr lang="en-US" altLang="zh-TW" dirty="0" smtClean="0"/>
          </a:p>
          <a:p>
            <a:pPr marL="0" indent="0">
              <a:buClr>
                <a:schemeClr val="tx2"/>
              </a:buClr>
              <a:buNone/>
            </a:pPr>
            <a:endParaRPr lang="en-US" altLang="zh-TW" dirty="0"/>
          </a:p>
          <a:p>
            <a:pPr marL="0" indent="0">
              <a:buClr>
                <a:schemeClr val="tx2"/>
              </a:buClr>
              <a:buNone/>
            </a:pPr>
            <a:endParaRPr lang="en-US" altLang="zh-TW" dirty="0" smtClean="0"/>
          </a:p>
          <a:p>
            <a:pPr marL="0" indent="0">
              <a:buClr>
                <a:schemeClr val="tx2"/>
              </a:buClr>
              <a:buNone/>
            </a:pPr>
            <a:endParaRPr lang="en-US" altLang="zh-TW" dirty="0" smtClean="0"/>
          </a:p>
          <a:p>
            <a:pPr marL="685800" lvl="1"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b="1" dirty="0" err="1" smtClean="0"/>
              <a:t>Predictiveness</a:t>
            </a:r>
            <a:r>
              <a:rPr lang="en-US" altLang="zh-TW" dirty="0" smtClean="0"/>
              <a:t>: how </a:t>
            </a:r>
            <a:r>
              <a:rPr lang="en-US" altLang="zh-TW" dirty="0"/>
              <a:t>much </a:t>
            </a:r>
            <a:r>
              <a:rPr lang="en-US" altLang="zh-TW" dirty="0" smtClean="0"/>
              <a:t>the occurrence </a:t>
            </a:r>
            <a:r>
              <a:rPr lang="en-US" altLang="zh-TW" dirty="0"/>
              <a:t>of a term predicts the occurrences of others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04" y="3561663"/>
            <a:ext cx="4219471" cy="8487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4" y="5497611"/>
            <a:ext cx="3501499" cy="9427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04" y="2519027"/>
            <a:ext cx="4204722" cy="81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5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33900" y="25031"/>
            <a:ext cx="259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Ex of DSP </a:t>
            </a:r>
            <a:r>
              <a:rPr lang="en-US" altLang="zh-TW" sz="2400" b="1" dirty="0" err="1" smtClean="0"/>
              <a:t>Algo</a:t>
            </a:r>
            <a:r>
              <a:rPr lang="en-US" altLang="zh-TW" sz="2400" b="1" dirty="0" smtClean="0"/>
              <a:t>.</a:t>
            </a:r>
            <a:endParaRPr lang="zh-TW" altLang="en-US" sz="24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3167" y="451380"/>
            <a:ext cx="2923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Q={}</a:t>
            </a:r>
          </a:p>
          <a:p>
            <a:r>
              <a:rPr lang="en-US" altLang="zh-TW" dirty="0" smtClean="0"/>
              <a:t>V={v1,v3,v4,v6,v7,v9}</a:t>
            </a:r>
          </a:p>
          <a:p>
            <a:r>
              <a:rPr lang="en-US" altLang="zh-TW" dirty="0" smtClean="0"/>
              <a:t>T={v2,v5,v8}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2662" y="1418894"/>
            <a:ext cx="171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1</a:t>
            </a:r>
            <a:r>
              <a:rPr lang="en-US" altLang="zh-TW" b="1" baseline="30000" dirty="0" smtClean="0"/>
              <a:t>st</a:t>
            </a:r>
            <a:r>
              <a:rPr lang="en-US" altLang="zh-TW" b="1" dirty="0" smtClean="0"/>
              <a:t> iteration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2663" y="1883645"/>
            <a:ext cx="4078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TP(t1)=</a:t>
            </a:r>
            <a:r>
              <a:rPr lang="zh-TW" altLang="en-US" dirty="0" smtClean="0"/>
              <a:t> </a:t>
            </a:r>
            <a:r>
              <a:rPr lang="en-US" altLang="zh-TW" dirty="0" smtClean="0"/>
              <a:t>0.1log(0.1/0.1)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=</a:t>
            </a:r>
            <a:r>
              <a:rPr lang="zh-TW" altLang="en-US" dirty="0" smtClean="0"/>
              <a:t> </a:t>
            </a:r>
            <a:r>
              <a:rPr lang="en-US" altLang="zh-TW" dirty="0" smtClean="0"/>
              <a:t>0</a:t>
            </a:r>
          </a:p>
          <a:p>
            <a:r>
              <a:rPr lang="en-US" altLang="zh-TW" dirty="0" smtClean="0"/>
              <a:t>PR(t1)=(1/5)</a:t>
            </a:r>
            <a:r>
              <a:rPr lang="zh-TW" altLang="en-US" dirty="0" smtClean="0"/>
              <a:t>*</a:t>
            </a:r>
            <a:r>
              <a:rPr lang="en-US" altLang="zh-TW" dirty="0" smtClean="0"/>
              <a:t>(0.1+0.5+0.2+0.8+0.1)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</a:t>
            </a:r>
            <a:r>
              <a:rPr lang="en-US" altLang="zh-TW" dirty="0" smtClean="0"/>
              <a:t>=0.2</a:t>
            </a:r>
            <a:r>
              <a:rPr lang="zh-TW" altLang="en-US" dirty="0" smtClean="0"/>
              <a:t>*</a:t>
            </a:r>
            <a:r>
              <a:rPr lang="en-US" altLang="zh-TW" dirty="0" smtClean="0"/>
              <a:t>1.7=0.34</a:t>
            </a:r>
          </a:p>
          <a:p>
            <a:r>
              <a:rPr lang="en-US" altLang="zh-TW" dirty="0" smtClean="0"/>
              <a:t>=&gt;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TP(1)</a:t>
            </a:r>
            <a:r>
              <a:rPr lang="zh-TW" altLang="en-US" dirty="0" smtClean="0"/>
              <a:t>*</a:t>
            </a:r>
            <a:r>
              <a:rPr lang="en-US" altLang="zh-TW" dirty="0" smtClean="0"/>
              <a:t>PR(t1)=0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17094" y="443238"/>
            <a:ext cx="3296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Ct1={v1,v3,v4,v7,v9}</a:t>
            </a:r>
          </a:p>
          <a:p>
            <a:r>
              <a:rPr lang="en-US" altLang="zh-TW" dirty="0" smtClean="0"/>
              <a:t>Ct2={v4,v7,v9}</a:t>
            </a:r>
          </a:p>
          <a:p>
            <a:r>
              <a:rPr lang="en-US" altLang="zh-TW" dirty="0" smtClean="0"/>
              <a:t>Ct3={v6}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91863" y="3371889"/>
            <a:ext cx="3508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TP(t2)=0.7log(0.7/0.6)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=</a:t>
            </a:r>
            <a:r>
              <a:rPr lang="zh-TW" altLang="en-US" dirty="0"/>
              <a:t> </a:t>
            </a:r>
            <a:r>
              <a:rPr lang="en-US" altLang="zh-TW" dirty="0" smtClean="0"/>
              <a:t>0.047</a:t>
            </a:r>
          </a:p>
          <a:p>
            <a:r>
              <a:rPr lang="en-US" altLang="zh-TW" dirty="0" smtClean="0"/>
              <a:t>PR(t2)=(1/3)</a:t>
            </a:r>
            <a:r>
              <a:rPr lang="zh-TW" altLang="en-US" dirty="0" smtClean="0"/>
              <a:t>*</a:t>
            </a:r>
            <a:r>
              <a:rPr lang="en-US" altLang="zh-TW" dirty="0" smtClean="0"/>
              <a:t>(0.7+0.5+0.9)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</a:t>
            </a:r>
            <a:r>
              <a:rPr lang="en-US" altLang="zh-TW" dirty="0" smtClean="0"/>
              <a:t>=0.33</a:t>
            </a:r>
            <a:r>
              <a:rPr lang="zh-TW" altLang="en-US" dirty="0" smtClean="0"/>
              <a:t>*</a:t>
            </a:r>
            <a:r>
              <a:rPr lang="en-US" altLang="zh-TW" dirty="0" smtClean="0"/>
              <a:t>2.1=0.693</a:t>
            </a:r>
          </a:p>
          <a:p>
            <a:r>
              <a:rPr lang="en-US" altLang="zh-TW" dirty="0" smtClean="0"/>
              <a:t>=&gt;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0.047</a:t>
            </a:r>
            <a:r>
              <a:rPr lang="zh-TW" altLang="en-US" dirty="0" smtClean="0"/>
              <a:t>*</a:t>
            </a:r>
            <a:r>
              <a:rPr lang="en-US" altLang="zh-TW" dirty="0" smtClean="0"/>
              <a:t>0.693=</a:t>
            </a:r>
            <a:r>
              <a:rPr lang="zh-TW" altLang="en-US" dirty="0"/>
              <a:t> </a:t>
            </a:r>
            <a:r>
              <a:rPr lang="en-US" altLang="zh-TW" dirty="0"/>
              <a:t>0.032571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57017" y="4891339"/>
            <a:ext cx="337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TP(t3)=0.2log(0.2/0.3)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=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en-US" altLang="zh-TW" dirty="0" smtClean="0"/>
              <a:t>0.035</a:t>
            </a:r>
          </a:p>
          <a:p>
            <a:r>
              <a:rPr lang="en-US" altLang="zh-TW" dirty="0" smtClean="0"/>
              <a:t>PR(t3)=1</a:t>
            </a:r>
            <a:r>
              <a:rPr lang="zh-TW" altLang="en-US" dirty="0" smtClean="0"/>
              <a:t>*</a:t>
            </a:r>
            <a:r>
              <a:rPr lang="en-US" altLang="zh-TW" dirty="0" smtClean="0"/>
              <a:t>0.6=0.6</a:t>
            </a:r>
          </a:p>
          <a:p>
            <a:r>
              <a:rPr lang="en-US" altLang="zh-TW" dirty="0" smtClean="0"/>
              <a:t>=&gt;-0.035</a:t>
            </a:r>
            <a:r>
              <a:rPr lang="zh-TW" altLang="en-US" dirty="0" smtClean="0"/>
              <a:t>*</a:t>
            </a:r>
            <a:r>
              <a:rPr lang="en-US" altLang="zh-TW" dirty="0" smtClean="0"/>
              <a:t>0.6=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/>
              <a:t>0.021</a:t>
            </a:r>
            <a:endParaRPr lang="zh-TW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04254"/>
              </p:ext>
            </p:extLst>
          </p:nvPr>
        </p:nvGraphicFramePr>
        <p:xfrm>
          <a:off x="6406815" y="192402"/>
          <a:ext cx="163358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292"/>
                <a:gridCol w="5152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P(t1|q)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P(t2|q)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P(t3|q)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918155"/>
              </p:ext>
            </p:extLst>
          </p:nvPr>
        </p:nvGraphicFramePr>
        <p:xfrm>
          <a:off x="8461780" y="190588"/>
          <a:ext cx="156712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3222"/>
                <a:gridCol w="6039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Pc(t1)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Pc(t2)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Pc(t3)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66570"/>
              </p:ext>
            </p:extLst>
          </p:nvPr>
        </p:nvGraphicFramePr>
        <p:xfrm>
          <a:off x="9642944" y="1522002"/>
          <a:ext cx="220311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830"/>
                <a:gridCol w="6372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Pw(t1|v1)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Pw(t1|v3)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Pw(t1|v4)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Pw(t1|v7)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Pw(t1|v9)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91386"/>
              </p:ext>
            </p:extLst>
          </p:nvPr>
        </p:nvGraphicFramePr>
        <p:xfrm>
          <a:off x="9647085" y="3693093"/>
          <a:ext cx="220311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6439"/>
                <a:gridCol w="6266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Pw(t2|v4)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Pw(t2|v7)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Pw(t2|v9)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0.9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32049"/>
              </p:ext>
            </p:extLst>
          </p:nvPr>
        </p:nvGraphicFramePr>
        <p:xfrm>
          <a:off x="9629618" y="5064317"/>
          <a:ext cx="22031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408"/>
                <a:gridCol w="6387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Pw(t3|v6)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0.6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357017" y="6218019"/>
            <a:ext cx="119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=&gt; t*=t1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694903" y="1418894"/>
            <a:ext cx="239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DTT=Ø </a:t>
            </a:r>
            <a:r>
              <a:rPr lang="zh-TW" altLang="en-US" dirty="0" smtClean="0"/>
              <a:t>， </a:t>
            </a:r>
            <a:r>
              <a:rPr lang="en-US" altLang="zh-TW" dirty="0" smtClean="0"/>
              <a:t>PRED=Ø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406842" y="1889069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DTT={t2}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09672" y="2258401"/>
            <a:ext cx="239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pred</a:t>
            </a:r>
            <a:r>
              <a:rPr lang="en-US" altLang="zh-TW" dirty="0" smtClean="0"/>
              <a:t>={v4,v7,v9}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480410" y="3440821"/>
            <a:ext cx="4066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PR(t1)= 0.34 -Pw(t1|v4)-Pw(t1|v7)</a:t>
            </a:r>
            <a:br>
              <a:rPr lang="en-US" altLang="zh-TW" dirty="0" smtClean="0"/>
            </a:br>
            <a:r>
              <a:rPr lang="zh-TW" altLang="en-US" dirty="0" smtClean="0"/>
              <a:t>                </a:t>
            </a:r>
            <a:r>
              <a:rPr lang="en-US" altLang="zh-TW" dirty="0" smtClean="0"/>
              <a:t>-Pw(t1|v9)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=0.34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0.2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0.8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0.1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= </a:t>
            </a:r>
            <a:r>
              <a:rPr lang="en-US" altLang="zh-TW" dirty="0"/>
              <a:t>-0.76</a:t>
            </a:r>
            <a:endParaRPr lang="en-US" altLang="zh-TW" dirty="0" smtClean="0"/>
          </a:p>
        </p:txBody>
      </p:sp>
      <p:sp>
        <p:nvSpPr>
          <p:cNvPr id="25" name="文字方塊 24"/>
          <p:cNvSpPr txBox="1"/>
          <p:nvPr/>
        </p:nvSpPr>
        <p:spPr>
          <a:xfrm>
            <a:off x="4480410" y="4741151"/>
            <a:ext cx="500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PR(t3)= 0.6 -Pw(t3|v4)-Pw(t3|v7)-Pw(t3|v9)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=0.6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0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4089187" y="3011949"/>
            <a:ext cx="212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Update PR(</a:t>
            </a:r>
            <a:r>
              <a:rPr lang="en-US" altLang="zh-TW" b="1" dirty="0" err="1" smtClean="0"/>
              <a:t>ti</a:t>
            </a:r>
            <a:r>
              <a:rPr lang="en-US" altLang="zh-TW" b="1" dirty="0" smtClean="0"/>
              <a:t>):</a:t>
            </a:r>
            <a:endParaRPr lang="zh-TW" altLang="en-US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480410" y="5707549"/>
            <a:ext cx="239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PRED={v4,v7,v9}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400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4851" y="998123"/>
            <a:ext cx="183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2</a:t>
            </a:r>
            <a:r>
              <a:rPr lang="en-US" altLang="zh-TW" b="1" baseline="30000" dirty="0" smtClean="0"/>
              <a:t>nd</a:t>
            </a:r>
            <a:r>
              <a:rPr lang="en-US" altLang="zh-TW" b="1" dirty="0" smtClean="0"/>
              <a:t> iteration</a:t>
            </a:r>
            <a:endParaRPr lang="zh-TW" altLang="en-US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4851" y="1802228"/>
            <a:ext cx="368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TP(t1)=</a:t>
            </a:r>
            <a:r>
              <a:rPr lang="zh-TW" altLang="en-US" dirty="0" smtClean="0"/>
              <a:t> </a:t>
            </a:r>
            <a:r>
              <a:rPr lang="en-US" altLang="zh-TW" dirty="0" smtClean="0"/>
              <a:t>0.1log(0.1/0.1)</a:t>
            </a:r>
          </a:p>
          <a:p>
            <a:r>
              <a:rPr lang="en-US" altLang="zh-TW" dirty="0" smtClean="0"/>
              <a:t>           =</a:t>
            </a:r>
            <a:r>
              <a:rPr lang="zh-TW" altLang="en-US" dirty="0" smtClean="0"/>
              <a:t> </a:t>
            </a:r>
            <a:r>
              <a:rPr lang="en-US" altLang="zh-TW" dirty="0" smtClean="0"/>
              <a:t>0</a:t>
            </a:r>
          </a:p>
          <a:p>
            <a:r>
              <a:rPr lang="en-US" altLang="zh-TW" dirty="0" smtClean="0"/>
              <a:t>PR(t1)= -</a:t>
            </a:r>
            <a:r>
              <a:rPr lang="zh-TW" altLang="en-US" dirty="0" smtClean="0"/>
              <a:t> </a:t>
            </a:r>
            <a:r>
              <a:rPr lang="en-US" altLang="zh-TW" dirty="0" smtClean="0"/>
              <a:t>0.76</a:t>
            </a:r>
          </a:p>
          <a:p>
            <a:r>
              <a:rPr lang="en-US" altLang="zh-TW" dirty="0" smtClean="0"/>
              <a:t>=&gt; TP(t1)*PR(t1)=0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24851" y="3363168"/>
            <a:ext cx="3185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TP(t3)=0.2log(0.2/0.3)</a:t>
            </a:r>
          </a:p>
          <a:p>
            <a:r>
              <a:rPr lang="en-US" altLang="zh-TW" dirty="0" smtClean="0"/>
              <a:t>           =</a:t>
            </a:r>
            <a:r>
              <a:rPr lang="zh-TW" altLang="en-US" dirty="0" smtClean="0"/>
              <a:t> </a:t>
            </a:r>
            <a:r>
              <a:rPr lang="en-US" altLang="zh-TW" dirty="0" smtClean="0"/>
              <a:t>-0.035</a:t>
            </a:r>
          </a:p>
          <a:p>
            <a:r>
              <a:rPr lang="en-US" altLang="zh-TW" dirty="0" smtClean="0"/>
              <a:t>PR(t3)= 0.6</a:t>
            </a:r>
          </a:p>
          <a:p>
            <a:r>
              <a:rPr lang="en-US" altLang="zh-TW" dirty="0" smtClean="0"/>
              <a:t>=&gt;TP(t3)*PR(t3)= -0.021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5511" y="5028917"/>
            <a:ext cx="119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=&gt; t*=t1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135852" y="1635235"/>
            <a:ext cx="129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DTT={t1,t2}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943600" y="1635235"/>
            <a:ext cx="239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PRED={v4,v7,v9}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44136" y="2304544"/>
            <a:ext cx="280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pred</a:t>
            </a:r>
            <a:r>
              <a:rPr lang="en-US" altLang="zh-TW" dirty="0" smtClean="0"/>
              <a:t>={v1,v3,v4,v7,v9}</a:t>
            </a:r>
            <a:endParaRPr lang="zh-TW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41992"/>
              </p:ext>
            </p:extLst>
          </p:nvPr>
        </p:nvGraphicFramePr>
        <p:xfrm>
          <a:off x="9359232" y="1802228"/>
          <a:ext cx="220311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336"/>
                <a:gridCol w="7517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Pw(t1|v1)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Pw(t1|v3)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Pw(t1|v4)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Pw(t1|v7)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Pw(t1|v9)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580216"/>
              </p:ext>
            </p:extLst>
          </p:nvPr>
        </p:nvGraphicFramePr>
        <p:xfrm>
          <a:off x="9319127" y="3932635"/>
          <a:ext cx="220311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1441"/>
                <a:gridCol w="711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Pw(t2|v4)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Pw(t2|v7)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Pw(t2|v9)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0.9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35482"/>
              </p:ext>
            </p:extLst>
          </p:nvPr>
        </p:nvGraphicFramePr>
        <p:xfrm>
          <a:off x="9331158" y="5363003"/>
          <a:ext cx="22031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655"/>
                <a:gridCol w="6794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Pw(t3|v6)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0.6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319335" y="3612776"/>
            <a:ext cx="430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PR(t3)= 0.6 -Pw(t3|v1)-Pw(t3|v1)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=0.6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868151" y="3011191"/>
            <a:ext cx="212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Update PR(</a:t>
            </a:r>
            <a:r>
              <a:rPr lang="en-US" altLang="zh-TW" b="1" dirty="0" err="1" smtClean="0"/>
              <a:t>ti</a:t>
            </a:r>
            <a:r>
              <a:rPr lang="en-US" altLang="zh-TW" b="1" dirty="0" smtClean="0"/>
              <a:t>):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319335" y="4385069"/>
            <a:ext cx="282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PRED={v1,v3,v4,v7,v9}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011561" y="5213583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3</a:t>
            </a:r>
            <a:r>
              <a:rPr lang="en-US" altLang="zh-TW" b="1" baseline="30000" dirty="0" smtClean="0"/>
              <a:t>rd</a:t>
            </a:r>
            <a:r>
              <a:rPr lang="en-US" altLang="zh-TW" b="1" dirty="0" smtClean="0"/>
              <a:t>  iteration</a:t>
            </a:r>
            <a:endParaRPr lang="zh-TW" altLang="en-US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579515" y="5640380"/>
            <a:ext cx="169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DTT={t1,t2,t3}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81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13850"/>
          </a:xfrm>
        </p:spPr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96835" y="1757954"/>
            <a:ext cx="8946541" cy="4195481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2"/>
                </a:solidFill>
              </a:rPr>
              <a:t>Introduction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sz="2800" dirty="0" smtClean="0">
                <a:solidFill>
                  <a:schemeClr val="bg2"/>
                </a:solidFill>
              </a:rPr>
              <a:t>Topic </a:t>
            </a:r>
            <a:r>
              <a:rPr lang="en-US" altLang="zh-TW" sz="2800" dirty="0">
                <a:solidFill>
                  <a:schemeClr val="bg2"/>
                </a:solidFill>
              </a:rPr>
              <a:t>Level Diversification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2"/>
                </a:solidFill>
              </a:rPr>
              <a:t>Term Level Diversification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/>
              <a:t>Experiment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2"/>
                </a:solidFill>
              </a:rPr>
              <a:t>Conclusions</a:t>
            </a:r>
          </a:p>
          <a:p>
            <a:pPr>
              <a:buClr>
                <a:schemeClr val="tx2"/>
              </a:buClr>
              <a:buFont typeface="Wingdings" pitchFamily="2" charset="2"/>
              <a:buChar char="l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4637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11583" y="1330250"/>
            <a:ext cx="10238198" cy="5306527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400" dirty="0" smtClean="0"/>
              <a:t>Experimental setup: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l"/>
            </a:pPr>
            <a:r>
              <a:rPr lang="en-US" b="1" dirty="0" smtClean="0"/>
              <a:t>Query set: 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147 </a:t>
            </a:r>
            <a:r>
              <a:rPr lang="en-US" altLang="zh-TW" dirty="0"/>
              <a:t>queries with relevance judgments from three </a:t>
            </a:r>
            <a:r>
              <a:rPr lang="en-US" altLang="zh-TW" dirty="0" smtClean="0"/>
              <a:t>years of </a:t>
            </a:r>
            <a:r>
              <a:rPr lang="en-US" altLang="zh-TW" dirty="0"/>
              <a:t>the </a:t>
            </a:r>
            <a:r>
              <a:rPr lang="en-US" altLang="zh-TW" dirty="0" err="1"/>
              <a:t>TRECWeb</a:t>
            </a:r>
            <a:r>
              <a:rPr lang="en-US" altLang="zh-TW" dirty="0"/>
              <a:t> Track’s diversity </a:t>
            </a:r>
            <a:r>
              <a:rPr lang="en-US" altLang="zh-TW" dirty="0" smtClean="0"/>
              <a:t>task(2009,2010,2011)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b="1" dirty="0"/>
              <a:t>Retrieval </a:t>
            </a:r>
            <a:r>
              <a:rPr lang="en-US" altLang="zh-TW" b="1" dirty="0" smtClean="0"/>
              <a:t>Collection:</a:t>
            </a:r>
          </a:p>
          <a:p>
            <a:pPr marL="914400" lvl="2" indent="0">
              <a:buClr>
                <a:schemeClr val="tx2"/>
              </a:buClr>
              <a:buNone/>
            </a:pPr>
            <a:r>
              <a:rPr lang="en-US" sz="1800" dirty="0" smtClean="0"/>
              <a:t>ClueWeb09 Category </a:t>
            </a:r>
            <a:r>
              <a:rPr lang="en-US" sz="1800" dirty="0"/>
              <a:t>B retrieval </a:t>
            </a:r>
            <a:r>
              <a:rPr lang="en-US" sz="1800" dirty="0" smtClean="0"/>
              <a:t>collection</a:t>
            </a:r>
            <a:endParaRPr lang="en-US" sz="1800" dirty="0"/>
          </a:p>
          <a:p>
            <a:pPr marL="857250" lvl="1" indent="-342900"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b="1" dirty="0" smtClean="0"/>
              <a:t>Evaluation Metric</a:t>
            </a:r>
          </a:p>
          <a:p>
            <a:pPr marL="1257300" lvl="2" indent="-342900"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sz="1800" dirty="0" smtClean="0"/>
              <a:t>diversity tasks : </a:t>
            </a:r>
            <a:r>
              <a:rPr lang="el-GR" altLang="zh-TW" sz="1800" dirty="0" smtClean="0"/>
              <a:t>α</a:t>
            </a:r>
            <a:r>
              <a:rPr lang="en-US" altLang="zh-TW" sz="1800" dirty="0" smtClean="0"/>
              <a:t>-NDCG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ERR-IA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NRBP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Precision-IA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subtopic recall</a:t>
            </a:r>
          </a:p>
          <a:p>
            <a:pPr marL="1257300" lvl="2" indent="-342900"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sz="1800" dirty="0" smtClean="0"/>
              <a:t>relevance-based : NDCG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ERR</a:t>
            </a:r>
            <a:endParaRPr lang="en-US" altLang="zh-TW" sz="1800" dirty="0"/>
          </a:p>
          <a:p>
            <a:pPr marL="857250" lvl="1" indent="-342900"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sz="2000" dirty="0"/>
              <a:t>evaluated at the </a:t>
            </a:r>
            <a:r>
              <a:rPr lang="en-US" altLang="zh-TW" sz="2000" b="1" dirty="0"/>
              <a:t>top </a:t>
            </a:r>
            <a:r>
              <a:rPr lang="en-US" altLang="zh-TW" sz="2000" b="1" dirty="0" smtClean="0"/>
              <a:t>20</a:t>
            </a:r>
            <a:r>
              <a:rPr lang="en-US" altLang="zh-TW" sz="2000" dirty="0" smtClean="0"/>
              <a:t> documents.</a:t>
            </a:r>
          </a:p>
          <a:p>
            <a:pPr marL="857250" lvl="1" indent="-342900"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sz="2000" b="1" dirty="0"/>
              <a:t>Parameter </a:t>
            </a:r>
            <a:r>
              <a:rPr lang="en-US" altLang="zh-TW" sz="2000" b="1" dirty="0" smtClean="0"/>
              <a:t>Settings</a:t>
            </a:r>
          </a:p>
          <a:p>
            <a:pPr marL="1257300" lvl="2" indent="-342900"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sz="1800" dirty="0" smtClean="0"/>
              <a:t>K = 50</a:t>
            </a:r>
            <a:r>
              <a:rPr lang="zh-TW" altLang="en-US" sz="1800" dirty="0" smtClean="0"/>
              <a:t>，</a:t>
            </a:r>
            <a:r>
              <a:rPr lang="en-US" altLang="zh-TW" sz="1800" dirty="0"/>
              <a:t>topic and term extraction </a:t>
            </a:r>
            <a:r>
              <a:rPr lang="en-US" altLang="zh-TW" sz="1800" dirty="0" smtClean="0"/>
              <a:t>techniques operate on these </a:t>
            </a:r>
            <a:r>
              <a:rPr lang="en-US" altLang="zh-TW" sz="1800" dirty="0"/>
              <a:t>top 50 documents.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13850"/>
          </a:xfrm>
        </p:spPr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96835" y="1757954"/>
            <a:ext cx="8946541" cy="4195481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/>
              <a:t>Introduction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sz="2800" dirty="0" smtClean="0"/>
              <a:t>Topic </a:t>
            </a:r>
            <a:r>
              <a:rPr lang="en-US" altLang="zh-TW" sz="2800" dirty="0"/>
              <a:t>Level Diversification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/>
              <a:t>Term Level Diversification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/>
              <a:t>Experiment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/>
              <a:t>Conclusions</a:t>
            </a:r>
          </a:p>
          <a:p>
            <a:pPr>
              <a:buClr>
                <a:schemeClr val="tx2"/>
              </a:buClr>
              <a:buFont typeface="Wingdings" pitchFamily="2" charset="2"/>
              <a:buChar char="l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6147"/>
          </a:xfrm>
        </p:spPr>
        <p:txBody>
          <a:bodyPr/>
          <a:lstStyle/>
          <a:p>
            <a:r>
              <a:rPr lang="en-US" altLang="zh-TW" dirty="0"/>
              <a:t>Experiments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4" y="1274210"/>
            <a:ext cx="12008521" cy="3445271"/>
          </a:xfrm>
        </p:spPr>
      </p:pic>
      <p:sp>
        <p:nvSpPr>
          <p:cNvPr id="5" name="文字方塊 4"/>
          <p:cNvSpPr txBox="1"/>
          <p:nvPr/>
        </p:nvSpPr>
        <p:spPr>
          <a:xfrm>
            <a:off x="442451" y="4764975"/>
            <a:ext cx="10810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en-US" altLang="zh-TW" dirty="0" smtClean="0"/>
              <a:t>Q</a:t>
            </a:r>
            <a:r>
              <a:rPr lang="en-US" altLang="zh-TW" dirty="0"/>
              <a:t>: statistically </a:t>
            </a:r>
            <a:r>
              <a:rPr lang="en-US" altLang="zh-TW" dirty="0" smtClean="0"/>
              <a:t>significant differences </a:t>
            </a:r>
            <a:r>
              <a:rPr lang="en-US" altLang="zh-TW" dirty="0"/>
              <a:t>to </a:t>
            </a:r>
            <a:r>
              <a:rPr lang="en-US" altLang="zh-TW" dirty="0" smtClean="0"/>
              <a:t>QL</a:t>
            </a:r>
          </a:p>
          <a:p>
            <a:pPr marL="285750" indent="-285750">
              <a:buFont typeface="Wingdings" pitchFamily="2" charset="2"/>
              <a:buChar char="n"/>
            </a:pPr>
            <a:r>
              <a:rPr lang="en-US" altLang="zh-TW" dirty="0" smtClean="0"/>
              <a:t>W/L : with </a:t>
            </a:r>
            <a:r>
              <a:rPr lang="en-US" altLang="zh-TW" dirty="0"/>
              <a:t>respect to </a:t>
            </a:r>
            <a:r>
              <a:rPr lang="el-GR" altLang="zh-TW" dirty="0" smtClean="0"/>
              <a:t>α</a:t>
            </a:r>
            <a:r>
              <a:rPr lang="en-US" altLang="zh-TW" dirty="0" smtClean="0"/>
              <a:t>-NDCG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TW" dirty="0" smtClean="0"/>
              <a:t>This </a:t>
            </a:r>
            <a:r>
              <a:rPr lang="en-US" altLang="zh-TW" dirty="0"/>
              <a:t>suggests that existing diversification </a:t>
            </a:r>
            <a:r>
              <a:rPr lang="en-US" altLang="zh-TW" dirty="0" smtClean="0"/>
              <a:t>frameworks are </a:t>
            </a:r>
            <a:r>
              <a:rPr lang="en-US" altLang="zh-TW" dirty="0"/>
              <a:t>capable of </a:t>
            </a:r>
            <a:r>
              <a:rPr lang="en-US" altLang="zh-TW" dirty="0" smtClean="0"/>
              <a:t>returning relevant </a:t>
            </a:r>
            <a:r>
              <a:rPr lang="en-US" altLang="zh-TW" dirty="0"/>
              <a:t>documents for topics </a:t>
            </a:r>
            <a:r>
              <a:rPr lang="en-US" altLang="zh-TW" dirty="0" smtClean="0"/>
              <a:t>without the </a:t>
            </a:r>
            <a:r>
              <a:rPr lang="en-US" altLang="zh-TW" dirty="0"/>
              <a:t>explicit topical grouping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1901"/>
          </a:xfrm>
        </p:spPr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" y="1250417"/>
            <a:ext cx="12062080" cy="3325980"/>
          </a:xfrm>
        </p:spPr>
      </p:pic>
      <p:sp>
        <p:nvSpPr>
          <p:cNvPr id="5" name="文字方塊 4"/>
          <p:cNvSpPr txBox="1"/>
          <p:nvPr/>
        </p:nvSpPr>
        <p:spPr>
          <a:xfrm>
            <a:off x="280222" y="4632240"/>
            <a:ext cx="11606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en-US" altLang="zh-TW" dirty="0"/>
              <a:t>Q, M, </a:t>
            </a:r>
            <a:r>
              <a:rPr lang="en-US" altLang="zh-TW" dirty="0" smtClean="0"/>
              <a:t>L, K : statistically </a:t>
            </a:r>
            <a:r>
              <a:rPr lang="en-US" altLang="zh-TW" dirty="0"/>
              <a:t>significant </a:t>
            </a:r>
            <a:r>
              <a:rPr lang="en-US" altLang="zh-TW" dirty="0" smtClean="0"/>
              <a:t>differences to </a:t>
            </a:r>
            <a:r>
              <a:rPr lang="en-US" altLang="zh-TW" dirty="0"/>
              <a:t>QL, MMR, LDA and KNN respectively</a:t>
            </a:r>
            <a:r>
              <a:rPr lang="en-US" altLang="zh-TW" dirty="0" smtClean="0"/>
              <a:t>.</a:t>
            </a:r>
          </a:p>
          <a:p>
            <a:pPr marL="285750" indent="-285750">
              <a:buFont typeface="Wingdings" pitchFamily="2" charset="2"/>
              <a:buChar char="n"/>
            </a:pPr>
            <a:r>
              <a:rPr lang="en-US" altLang="zh-TW" dirty="0"/>
              <a:t>Bold </a:t>
            </a:r>
            <a:r>
              <a:rPr lang="en-US" altLang="zh-TW" dirty="0" smtClean="0"/>
              <a:t>face : </a:t>
            </a:r>
            <a:r>
              <a:rPr lang="en-US" altLang="zh-TW" dirty="0"/>
              <a:t>the best performance in each group.</a:t>
            </a:r>
          </a:p>
          <a:p>
            <a:endParaRPr lang="en-US" altLang="zh-TW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TW" dirty="0" smtClean="0"/>
              <a:t>Unigrams </a:t>
            </a:r>
            <a:r>
              <a:rPr lang="en-US" altLang="zh-TW" dirty="0"/>
              <a:t>: improving </a:t>
            </a:r>
            <a:r>
              <a:rPr lang="en-US" altLang="zh-TW" dirty="0" smtClean="0"/>
              <a:t>more queries </a:t>
            </a:r>
            <a:r>
              <a:rPr lang="en-US" altLang="zh-TW" dirty="0"/>
              <a:t>and hurting </a:t>
            </a:r>
            <a:r>
              <a:rPr lang="en-US" altLang="zh-TW" dirty="0" smtClean="0"/>
              <a:t>fewer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TW" dirty="0"/>
              <a:t>Phrases </a:t>
            </a:r>
            <a:r>
              <a:rPr lang="en-US" altLang="zh-TW" dirty="0" smtClean="0"/>
              <a:t>: retrieve more </a:t>
            </a:r>
            <a:r>
              <a:rPr lang="en-US" altLang="zh-TW" dirty="0"/>
              <a:t>relevant </a:t>
            </a:r>
            <a:r>
              <a:rPr lang="en-US" altLang="zh-TW" dirty="0" smtClean="0"/>
              <a:t>results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TW" dirty="0" err="1"/>
              <a:t>DSPApprox</a:t>
            </a:r>
            <a:r>
              <a:rPr lang="en-US" altLang="zh-TW" dirty="0"/>
              <a:t> </a:t>
            </a:r>
            <a:r>
              <a:rPr lang="en-US" altLang="zh-TW" dirty="0" smtClean="0"/>
              <a:t>has slightly </a:t>
            </a:r>
            <a:r>
              <a:rPr lang="en-US" altLang="zh-TW" dirty="0"/>
              <a:t>lower subtopic recall compared to </a:t>
            </a:r>
            <a:r>
              <a:rPr lang="en-US" altLang="zh-TW" dirty="0" smtClean="0"/>
              <a:t>query-likelihood (QL</a:t>
            </a:r>
            <a:r>
              <a:rPr lang="en-US" altLang="zh-TW" dirty="0"/>
              <a:t>), the difference is not significant</a:t>
            </a:r>
            <a:r>
              <a:rPr lang="en-US" altLang="zh-TW" dirty="0" smtClean="0"/>
              <a:t>.</a:t>
            </a:r>
            <a:r>
              <a:rPr lang="en-US" altLang="zh-TW" dirty="0"/>
              <a:t> (97% overlap).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56504" y="2861187"/>
            <a:ext cx="1238864" cy="56043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03175" y="2866103"/>
            <a:ext cx="2546554" cy="56043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367252" y="2866103"/>
            <a:ext cx="3682180" cy="56043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2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1398"/>
          </a:xfrm>
        </p:spPr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4" y="1226727"/>
            <a:ext cx="6403591" cy="554278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10" y="58991"/>
            <a:ext cx="6362084" cy="56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3312" y="1639956"/>
            <a:ext cx="8946541" cy="48788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altLang="zh-TW" dirty="0" smtClean="0"/>
              <a:t>Introduces </a:t>
            </a:r>
            <a:r>
              <a:rPr lang="en-US" altLang="zh-TW" dirty="0"/>
              <a:t>a new approach to topical </a:t>
            </a:r>
            <a:r>
              <a:rPr lang="en-US" altLang="zh-TW" dirty="0" smtClean="0"/>
              <a:t>diversification: diversification </a:t>
            </a:r>
            <a:r>
              <a:rPr lang="en-US" altLang="zh-TW" dirty="0"/>
              <a:t>at the term level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altLang="zh-TW" dirty="0"/>
              <a:t>Existing </a:t>
            </a:r>
            <a:r>
              <a:rPr lang="en-US" altLang="zh-TW" dirty="0" smtClean="0"/>
              <a:t>work models </a:t>
            </a:r>
            <a:r>
              <a:rPr lang="en-US" altLang="zh-TW" dirty="0"/>
              <a:t>a set of aspects for a query, where each aspect </a:t>
            </a:r>
            <a:r>
              <a:rPr lang="en-US" altLang="zh-TW" dirty="0" smtClean="0"/>
              <a:t>is a </a:t>
            </a:r>
            <a:r>
              <a:rPr lang="en-US" altLang="zh-TW" dirty="0"/>
              <a:t>coherent group of </a:t>
            </a:r>
            <a:r>
              <a:rPr lang="en-US" altLang="zh-TW" dirty="0" smtClean="0"/>
              <a:t>terms. </a:t>
            </a:r>
            <a:r>
              <a:rPr lang="en-US" altLang="zh-TW" dirty="0"/>
              <a:t>Instead, we propose </a:t>
            </a:r>
            <a:r>
              <a:rPr lang="en-US" altLang="zh-TW" dirty="0" smtClean="0"/>
              <a:t>to model </a:t>
            </a:r>
            <a:r>
              <a:rPr lang="en-US" altLang="zh-TW" dirty="0"/>
              <a:t>the topic terms directly.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altLang="zh-TW" dirty="0" smtClean="0"/>
              <a:t>Experiments indicate </a:t>
            </a:r>
            <a:r>
              <a:rPr lang="en-US" altLang="zh-TW" dirty="0"/>
              <a:t>that the topical grouping provides </a:t>
            </a:r>
            <a:r>
              <a:rPr lang="en-US" altLang="zh-TW" dirty="0" smtClean="0"/>
              <a:t>little benefit </a:t>
            </a:r>
            <a:r>
              <a:rPr lang="en-US" altLang="zh-TW" dirty="0"/>
              <a:t>to diversification compared to the presence of </a:t>
            </a:r>
            <a:r>
              <a:rPr lang="en-US" altLang="zh-TW" dirty="0" smtClean="0"/>
              <a:t>the terms </a:t>
            </a:r>
            <a:r>
              <a:rPr lang="en-US" altLang="zh-TW" dirty="0"/>
              <a:t>themselves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altLang="zh-TW" dirty="0" smtClean="0"/>
              <a:t>Effectively </a:t>
            </a:r>
            <a:r>
              <a:rPr lang="en-US" altLang="zh-TW" dirty="0"/>
              <a:t>reduces the task of finding a set of </a:t>
            </a:r>
            <a:r>
              <a:rPr lang="en-US" altLang="zh-TW" dirty="0" smtClean="0"/>
              <a:t>query topics</a:t>
            </a:r>
            <a:r>
              <a:rPr lang="en-US" altLang="zh-TW" dirty="0"/>
              <a:t>, which has proven difficult, into finding a simple </a:t>
            </a:r>
            <a:r>
              <a:rPr lang="en-US" altLang="zh-TW" dirty="0" smtClean="0"/>
              <a:t>set of </a:t>
            </a:r>
            <a:r>
              <a:rPr lang="en-US" altLang="zh-TW" dirty="0"/>
              <a:t>terms.</a:t>
            </a:r>
          </a:p>
          <a:p>
            <a:pPr>
              <a:buClr>
                <a:schemeClr val="tx2"/>
              </a:buClr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18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640" y="503897"/>
            <a:ext cx="7999315" cy="1059426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1119" y="1769797"/>
            <a:ext cx="9398000" cy="1592831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400" dirty="0" smtClean="0">
                <a:solidFill>
                  <a:schemeClr val="tx1"/>
                </a:solidFill>
              </a:rPr>
              <a:t>Diversification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chemeClr val="tx1"/>
                </a:solidFill>
              </a:rPr>
              <a:t>	to produce a more diverse ranked </a:t>
            </a:r>
            <a:r>
              <a:rPr lang="en-US" sz="2400" dirty="0" smtClean="0">
                <a:solidFill>
                  <a:schemeClr val="tx1"/>
                </a:solidFill>
              </a:rPr>
              <a:t>list with </a:t>
            </a:r>
            <a:r>
              <a:rPr lang="en-US" sz="2400" dirty="0">
                <a:solidFill>
                  <a:schemeClr val="tx1"/>
                </a:solidFill>
              </a:rPr>
              <a:t>respect to some set of topics or aspects associated </a:t>
            </a:r>
            <a:r>
              <a:rPr lang="en-US" sz="2400" dirty="0" smtClean="0">
                <a:solidFill>
                  <a:schemeClr val="tx1"/>
                </a:solidFill>
              </a:rPr>
              <a:t>with this </a:t>
            </a:r>
            <a:r>
              <a:rPr lang="en-US" sz="2400" dirty="0">
                <a:solidFill>
                  <a:schemeClr val="tx1"/>
                </a:solidFill>
              </a:rPr>
              <a:t>query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2"/>
              </a:buClr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Clr>
                <a:schemeClr val="tx2"/>
              </a:buClr>
            </a:pPr>
            <a:endParaRPr lang="en-US" sz="2000" dirty="0"/>
          </a:p>
          <a:p>
            <a:pPr lvl="1">
              <a:buClr>
                <a:schemeClr val="tx2"/>
              </a:buClr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Clr>
                <a:schemeClr val="tx2"/>
              </a:buClr>
            </a:pPr>
            <a:endParaRPr lang="en-US" sz="2000" dirty="0"/>
          </a:p>
          <a:p>
            <a:pPr lvl="1">
              <a:buClr>
                <a:schemeClr val="tx2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buClr>
                <a:schemeClr val="tx2"/>
              </a:buClr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11" y="3487994"/>
            <a:ext cx="8250476" cy="254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2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334370" y="1772531"/>
            <a:ext cx="5169669" cy="344839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TW" sz="2400" dirty="0" smtClean="0"/>
              <a:t>Goal: 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zh-TW" sz="2400" dirty="0" smtClean="0"/>
              <a:t>	whether </a:t>
            </a:r>
            <a:r>
              <a:rPr lang="en-US" altLang="zh-TW" sz="2400" dirty="0"/>
              <a:t>diversification with respect to these topics benefits from </a:t>
            </a:r>
            <a:r>
              <a:rPr lang="en-US" altLang="zh-TW" sz="2400" dirty="0" smtClean="0"/>
              <a:t>the additional </a:t>
            </a:r>
            <a:r>
              <a:rPr lang="en-US" altLang="zh-TW" sz="2400" dirty="0"/>
              <a:t>structure or grouping of terms or would </a:t>
            </a:r>
            <a:r>
              <a:rPr lang="en-US" altLang="zh-TW" sz="2400" dirty="0" smtClean="0"/>
              <a:t>diversification using </a:t>
            </a:r>
            <a:r>
              <a:rPr lang="en-US" altLang="zh-TW" sz="2400" dirty="0"/>
              <a:t>the topic terms directly be just as effective</a:t>
            </a:r>
            <a:r>
              <a:rPr lang="en-US" altLang="zh-TW" sz="2400" dirty="0" smtClean="0"/>
              <a:t>?</a:t>
            </a:r>
            <a:endParaRPr lang="en-US" altLang="zh-TW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3640" y="444905"/>
            <a:ext cx="7999315" cy="1059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05" y="2018164"/>
            <a:ext cx="3411792" cy="3830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13850"/>
          </a:xfrm>
        </p:spPr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96835" y="1757954"/>
            <a:ext cx="8946541" cy="4195481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2"/>
                </a:solidFill>
              </a:rPr>
              <a:t>Introduction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/>
              <a:t>Topic Level Diversification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2"/>
                </a:solidFill>
              </a:rPr>
              <a:t>Term Level Diversification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2"/>
                </a:solidFill>
              </a:rPr>
              <a:t>Experiment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chemeClr val="bg2"/>
                </a:solidFill>
              </a:rPr>
              <a:t>Conclusions</a:t>
            </a:r>
          </a:p>
          <a:p>
            <a:pPr>
              <a:buClr>
                <a:schemeClr val="tx2"/>
              </a:buClr>
              <a:buFont typeface="Wingdings" pitchFamily="2" charset="2"/>
              <a:buChar char="l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99683" y="452714"/>
            <a:ext cx="9404723" cy="1007372"/>
          </a:xfrm>
        </p:spPr>
        <p:txBody>
          <a:bodyPr/>
          <a:lstStyle/>
          <a:p>
            <a:r>
              <a:rPr lang="en-US" altLang="zh-TW" sz="4800" dirty="0"/>
              <a:t>Topic Level Diversification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836163" y="1695436"/>
            <a:ext cx="7735536" cy="3790954"/>
            <a:chOff x="1084015" y="1326736"/>
            <a:chExt cx="7573288" cy="3611380"/>
          </a:xfrm>
        </p:grpSpPr>
        <p:sp>
          <p:nvSpPr>
            <p:cNvPr id="4" name="圓角矩形 3"/>
            <p:cNvSpPr/>
            <p:nvPr/>
          </p:nvSpPr>
          <p:spPr>
            <a:xfrm>
              <a:off x="1460092" y="1401099"/>
              <a:ext cx="1076631" cy="28021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D1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D2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D3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D4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D5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D6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D7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D8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....</a:t>
              </a: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084015" y="4225106"/>
              <a:ext cx="1932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Search result list</a:t>
              </a:r>
              <a:endParaRPr lang="zh-TW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4601497" y="1415848"/>
              <a:ext cx="1401097" cy="2684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T1 : w1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T2 : w2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T3 : w3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altLang="zh-TW" dirty="0" err="1" smtClean="0">
                  <a:solidFill>
                    <a:schemeClr val="tx1"/>
                  </a:solidFill>
                </a:rPr>
                <a:t>tn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: 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wn</a:t>
              </a:r>
              <a:endParaRPr lang="en-US" altLang="zh-TW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756358" y="4107119"/>
              <a:ext cx="129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Topic set</a:t>
              </a:r>
              <a:endParaRPr lang="zh-TW" altLang="en-US" dirty="0"/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V="1">
              <a:off x="2227006" y="1666567"/>
              <a:ext cx="2580968" cy="14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>
              <a:off x="2263877" y="1681317"/>
              <a:ext cx="2580968" cy="290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2263877" y="1681317"/>
              <a:ext cx="2580964" cy="4768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>
              <a:off x="2278623" y="1681317"/>
              <a:ext cx="2580968" cy="2202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3141401" y="1326736"/>
              <a:ext cx="1386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P(d1|t1)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 rot="2226595">
              <a:off x="3131572" y="2573286"/>
              <a:ext cx="1386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P(d1|tn)</a:t>
              </a:r>
              <a:endParaRPr lang="zh-TW" altLang="en-US" dirty="0"/>
            </a:p>
          </p:txBody>
        </p:sp>
        <p:sp>
          <p:nvSpPr>
            <p:cNvPr id="32" name="手繪多邊形 31"/>
            <p:cNvSpPr/>
            <p:nvPr/>
          </p:nvSpPr>
          <p:spPr>
            <a:xfrm>
              <a:off x="2536723" y="3967316"/>
              <a:ext cx="5235678" cy="722787"/>
            </a:xfrm>
            <a:custGeom>
              <a:avLst/>
              <a:gdLst>
                <a:gd name="connsiteX0" fmla="*/ 0 w 4498258"/>
                <a:gd name="connsiteY0" fmla="*/ 0 h 722787"/>
                <a:gd name="connsiteX1" fmla="*/ 1976283 w 4498258"/>
                <a:gd name="connsiteY1" fmla="*/ 722671 h 722787"/>
                <a:gd name="connsiteX2" fmla="*/ 4498258 w 4498258"/>
                <a:gd name="connsiteY2" fmla="*/ 44245 h 72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8258" h="722787">
                  <a:moveTo>
                    <a:pt x="0" y="0"/>
                  </a:moveTo>
                  <a:cubicBezTo>
                    <a:pt x="613286" y="357648"/>
                    <a:pt x="1226573" y="715297"/>
                    <a:pt x="1976283" y="722671"/>
                  </a:cubicBezTo>
                  <a:cubicBezTo>
                    <a:pt x="2725993" y="730045"/>
                    <a:pt x="3612125" y="387145"/>
                    <a:pt x="4498258" y="4424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695768" y="4291785"/>
              <a:ext cx="1769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Select subset of size k</a:t>
              </a:r>
              <a:endParaRPr lang="zh-TW" altLang="en-US" dirty="0"/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7344696" y="1909916"/>
              <a:ext cx="1312607" cy="2057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D1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D3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D4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D8</a:t>
              </a: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113259" y="5710159"/>
            <a:ext cx="5921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Diversity by </a:t>
            </a:r>
            <a:r>
              <a:rPr lang="en-US" altLang="zh-TW" sz="2400" dirty="0" smtClean="0"/>
              <a:t>Redundancy : </a:t>
            </a:r>
            <a:r>
              <a:rPr lang="en-US" altLang="zh-TW" sz="2400" dirty="0" err="1" smtClean="0"/>
              <a:t>xQuAD</a:t>
            </a:r>
            <a:endParaRPr lang="en-US" altLang="zh-TW" sz="2400" dirty="0" smtClean="0"/>
          </a:p>
          <a:p>
            <a:r>
              <a:rPr lang="en-US" altLang="zh-TW" sz="2400" dirty="0"/>
              <a:t>Diversity by </a:t>
            </a:r>
            <a:r>
              <a:rPr lang="en-US" altLang="zh-TW" sz="2400" dirty="0" smtClean="0"/>
              <a:t>Proportionality : PM-2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30797" y="167276"/>
            <a:ext cx="218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Ex of </a:t>
            </a:r>
            <a:r>
              <a:rPr lang="en-US" altLang="zh-TW" sz="2400" b="1" dirty="0" err="1" smtClean="0"/>
              <a:t>xQuAD</a:t>
            </a:r>
            <a:r>
              <a:rPr lang="en-US" altLang="zh-TW" sz="2400" b="1" dirty="0" smtClean="0"/>
              <a:t>:</a:t>
            </a:r>
            <a:endParaRPr lang="zh-TW" altLang="en-US" sz="2400" b="1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913476"/>
              </p:ext>
            </p:extLst>
          </p:nvPr>
        </p:nvGraphicFramePr>
        <p:xfrm>
          <a:off x="10251677" y="1279775"/>
          <a:ext cx="1635522" cy="782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174"/>
                <a:gridCol w="545174"/>
                <a:gridCol w="545174"/>
              </a:tblGrid>
              <a:tr h="39102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  <a:tr h="39102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172197"/>
              </p:ext>
            </p:extLst>
          </p:nvPr>
        </p:nvGraphicFramePr>
        <p:xfrm>
          <a:off x="10271627" y="2184412"/>
          <a:ext cx="1601826" cy="770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942"/>
                <a:gridCol w="533942"/>
                <a:gridCol w="533942"/>
              </a:tblGrid>
              <a:tr h="38501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  <a:tr h="38501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968637"/>
              </p:ext>
            </p:extLst>
          </p:nvPr>
        </p:nvGraphicFramePr>
        <p:xfrm>
          <a:off x="10280398" y="3050370"/>
          <a:ext cx="1577307" cy="794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69"/>
                <a:gridCol w="525769"/>
                <a:gridCol w="525769"/>
              </a:tblGrid>
              <a:tr h="3970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  <a:tr h="3970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727076"/>
              </p:ext>
            </p:extLst>
          </p:nvPr>
        </p:nvGraphicFramePr>
        <p:xfrm>
          <a:off x="10296441" y="3955891"/>
          <a:ext cx="1548060" cy="782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020"/>
                <a:gridCol w="516020"/>
                <a:gridCol w="516020"/>
              </a:tblGrid>
              <a:tr h="39102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  <a:tr h="39102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528106"/>
              </p:ext>
            </p:extLst>
          </p:nvPr>
        </p:nvGraphicFramePr>
        <p:xfrm>
          <a:off x="10290616" y="4914017"/>
          <a:ext cx="1567086" cy="794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362"/>
                <a:gridCol w="522362"/>
                <a:gridCol w="522362"/>
              </a:tblGrid>
              <a:tr h="3970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  <a:tr h="3970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70807"/>
              </p:ext>
            </p:extLst>
          </p:nvPr>
        </p:nvGraphicFramePr>
        <p:xfrm>
          <a:off x="10416914" y="5884605"/>
          <a:ext cx="11684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2686923" y="18512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S=Ø ,</a:t>
            </a:r>
            <a:r>
              <a:rPr lang="el-GR" altLang="zh-TW" dirty="0" smtClean="0"/>
              <a:t>λ</a:t>
            </a:r>
            <a:r>
              <a:rPr lang="en-US" altLang="zh-TW" dirty="0" smtClean="0"/>
              <a:t>=0.6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30798" y="960286"/>
            <a:ext cx="4234725" cy="5219288"/>
            <a:chOff x="130798" y="960286"/>
            <a:chExt cx="4234725" cy="5219288"/>
          </a:xfrm>
        </p:grpSpPr>
        <p:sp>
          <p:nvSpPr>
            <p:cNvPr id="13" name="文字方塊 12"/>
            <p:cNvSpPr txBox="1"/>
            <p:nvPr/>
          </p:nvSpPr>
          <p:spPr>
            <a:xfrm>
              <a:off x="318836" y="980226"/>
              <a:ext cx="1624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</a:t>
              </a:r>
              <a:r>
                <a:rPr lang="en-US" altLang="zh-TW" baseline="30000" dirty="0" smtClean="0"/>
                <a:t>st</a:t>
              </a:r>
              <a:r>
                <a:rPr lang="en-US" altLang="zh-TW" dirty="0" smtClean="0"/>
                <a:t> iteration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00789" y="1542958"/>
              <a:ext cx="39614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D1</a:t>
              </a:r>
              <a:r>
                <a:rPr lang="en-US" altLang="zh-TW" dirty="0" smtClean="0"/>
                <a:t>=0.4*0.9+0.6[0.8*0.3*1+0.2*0.2*1]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=0.36+0.6[0.24+0.04]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00789" y="2308102"/>
              <a:ext cx="3961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D2=0.4*0.8+0.6[0.8*0.3*1+0.2*0.1*1]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=0.32+0.6[0.24+0.02]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00789" y="3084623"/>
              <a:ext cx="3961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D3=0.4*0.7+0.6[0.8*0.1*1+0.2*0.3*1]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=0.28+0.6[0.08+0.06]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00789" y="3816192"/>
              <a:ext cx="3961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D4=0.4*0.5+0.6[0.8*0.2*1+0.2*0.1*1]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=0.2+0.6[0.16+0.02]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00789" y="4647189"/>
              <a:ext cx="40647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D5=0.4*0.2+0.6[0.8*0.1*1+0.2*0.3*1]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=0.08+0.6[0.08+0.06]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00789" y="5634904"/>
              <a:ext cx="830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S={d1}</a:t>
              </a:r>
              <a:endParaRPr lang="zh-TW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30798" y="960286"/>
              <a:ext cx="4234725" cy="52192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778652" y="960286"/>
            <a:ext cx="5315759" cy="5219288"/>
            <a:chOff x="4778652" y="960286"/>
            <a:chExt cx="5315759" cy="5219288"/>
          </a:xfrm>
        </p:grpSpPr>
        <p:sp>
          <p:nvSpPr>
            <p:cNvPr id="20" name="文字方塊 19"/>
            <p:cNvSpPr txBox="1"/>
            <p:nvPr/>
          </p:nvSpPr>
          <p:spPr>
            <a:xfrm>
              <a:off x="4929311" y="1002659"/>
              <a:ext cx="1673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</a:t>
              </a:r>
              <a:r>
                <a:rPr lang="en-US" altLang="zh-TW" baseline="30000" dirty="0" smtClean="0"/>
                <a:t>nd</a:t>
              </a:r>
              <a:r>
                <a:rPr lang="en-US" altLang="zh-TW" dirty="0" smtClean="0"/>
                <a:t> iteration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867141" y="1622323"/>
              <a:ext cx="5227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D2</a:t>
              </a:r>
              <a:r>
                <a:rPr lang="en-US" altLang="zh-TW" dirty="0" smtClean="0"/>
                <a:t>=0.4*0.8+0.6[0.8*0.3*(1-0.3)+0.2*0.1*(1-0.2)]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=0.32+0.6[0.24*0.7+0.02*0.8]=0.4304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867140" y="2438292"/>
              <a:ext cx="4576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D3=0.4*0.7+0.6[0.8*0.1*0.7+0.2*0.3*0.8]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=0.28+0.6[0.08*0.7+0.06*0.8]=0.3424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867141" y="3354942"/>
              <a:ext cx="482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D4=0.4*0.5+0.6[0.8*0.2*0.7+0.2*0.1*0.8]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=0.2+0.6[0.16*0.7+0.02*0.8]=0.2768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867141" y="4324023"/>
              <a:ext cx="4576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D5=0.4*0.2+0.6[0.8*0.1*0.7+0.2*0.3*0.8]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=0.08+0.6[0.08*0.7+0.06*0.8]=0.1424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284693" y="5450238"/>
              <a:ext cx="1317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S={d1,d2}</a:t>
              </a:r>
              <a:endParaRPr lang="zh-TW" altLang="en-US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4778652" y="960286"/>
              <a:ext cx="5227271" cy="52192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013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474882"/>
              </p:ext>
            </p:extLst>
          </p:nvPr>
        </p:nvGraphicFramePr>
        <p:xfrm>
          <a:off x="237523" y="589925"/>
          <a:ext cx="1549815" cy="78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05"/>
                <a:gridCol w="516605"/>
                <a:gridCol w="516605"/>
              </a:tblGrid>
              <a:tr h="39102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  <a:tr h="39102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085842"/>
              </p:ext>
            </p:extLst>
          </p:nvPr>
        </p:nvGraphicFramePr>
        <p:xfrm>
          <a:off x="1943552" y="560429"/>
          <a:ext cx="1551813" cy="77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271"/>
                <a:gridCol w="517271"/>
                <a:gridCol w="517271"/>
              </a:tblGrid>
              <a:tr h="38501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  <a:tr h="38501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455122"/>
              </p:ext>
            </p:extLst>
          </p:nvPr>
        </p:nvGraphicFramePr>
        <p:xfrm>
          <a:off x="3687093" y="545681"/>
          <a:ext cx="1563330" cy="79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10"/>
                <a:gridCol w="521110"/>
                <a:gridCol w="521110"/>
              </a:tblGrid>
              <a:tr h="3970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  <a:tr h="3970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820783"/>
              </p:ext>
            </p:extLst>
          </p:nvPr>
        </p:nvGraphicFramePr>
        <p:xfrm>
          <a:off x="5544219" y="545680"/>
          <a:ext cx="1630218" cy="78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406"/>
                <a:gridCol w="543406"/>
                <a:gridCol w="543406"/>
              </a:tblGrid>
              <a:tr h="39102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  <a:tr h="39102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781202"/>
              </p:ext>
            </p:extLst>
          </p:nvPr>
        </p:nvGraphicFramePr>
        <p:xfrm>
          <a:off x="7473738" y="560429"/>
          <a:ext cx="1519083" cy="79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61"/>
                <a:gridCol w="506361"/>
                <a:gridCol w="506361"/>
              </a:tblGrid>
              <a:tr h="3970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  <a:tr h="3970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18736"/>
              </p:ext>
            </p:extLst>
          </p:nvPr>
        </p:nvGraphicFramePr>
        <p:xfrm>
          <a:off x="9325536" y="1342085"/>
          <a:ext cx="1168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360365" y="2274355"/>
            <a:ext cx="5170148" cy="3481046"/>
            <a:chOff x="360366" y="1857852"/>
            <a:chExt cx="5170148" cy="3481046"/>
          </a:xfrm>
        </p:grpSpPr>
        <p:sp>
          <p:nvSpPr>
            <p:cNvPr id="10" name="文字方塊 9"/>
            <p:cNvSpPr txBox="1"/>
            <p:nvPr/>
          </p:nvSpPr>
          <p:spPr>
            <a:xfrm>
              <a:off x="541417" y="2005110"/>
              <a:ext cx="1715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</a:t>
              </a:r>
              <a:r>
                <a:rPr lang="en-US" altLang="zh-TW" baseline="30000" dirty="0" smtClean="0"/>
                <a:t>rd</a:t>
              </a:r>
              <a:r>
                <a:rPr lang="en-US" altLang="zh-TW" dirty="0" smtClean="0"/>
                <a:t> iteration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3394" y="2579149"/>
              <a:ext cx="48928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D3</a:t>
              </a:r>
              <a:r>
                <a:rPr lang="en-US" altLang="zh-TW" dirty="0" smtClean="0"/>
                <a:t>=0.28+0.6[0.08*0.7*0.7+0.06*0.8*0.9]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=0.28+0.6[0.08*0.49+0.06*0.72]=0.32944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33394" y="3265562"/>
              <a:ext cx="4997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D4=0.2+0.6[0.16*0.7*0.7+0.02*0.8*0.9]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=0.2+0.6[0.16*0.49+0.02*0.72]=0.25568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1418" y="4014878"/>
              <a:ext cx="4989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D5=0.08 +0.6[0.08*0.7*0.7+0.06*0.8*0.9]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=0.08+0.6[0.08*0.49+0.06*0.72]=0.12944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37672" y="4744495"/>
              <a:ext cx="1854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S={d1,d2,d3}</a:t>
              </a:r>
              <a:endParaRPr lang="zh-TW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360366" y="1857852"/>
              <a:ext cx="5051121" cy="348104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880999" y="2254643"/>
            <a:ext cx="5483781" cy="3481046"/>
            <a:chOff x="5881000" y="1164696"/>
            <a:chExt cx="5483781" cy="3481046"/>
          </a:xfrm>
        </p:grpSpPr>
        <p:sp>
          <p:nvSpPr>
            <p:cNvPr id="15" name="文字方塊 14"/>
            <p:cNvSpPr txBox="1"/>
            <p:nvPr/>
          </p:nvSpPr>
          <p:spPr>
            <a:xfrm>
              <a:off x="5994683" y="1326702"/>
              <a:ext cx="1748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</a:t>
              </a:r>
              <a:r>
                <a:rPr lang="en-US" altLang="zh-TW" baseline="30000" dirty="0" smtClean="0"/>
                <a:t>th</a:t>
              </a:r>
              <a:r>
                <a:rPr lang="en-US" altLang="zh-TW" dirty="0" smtClean="0"/>
                <a:t> iteration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986660" y="1940823"/>
              <a:ext cx="5378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D4</a:t>
              </a:r>
              <a:r>
                <a:rPr lang="en-US" altLang="zh-TW" dirty="0" smtClean="0"/>
                <a:t>=0.2+0.6[0.16*0.7*0.7*0.9+0.02*0.8*0.9*0.7]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=0.2+0.6[0.16*0.441+0.02*0.504]=0.248384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994684" y="2690139"/>
              <a:ext cx="5370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D5=0.08 +0.6[0.08*0.7*0.7*0.9+0.06*0.8*0.9*0.7]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=0.08+0.6[0.08*0.441+0.06*0.504]=0.119312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090938" y="3419756"/>
              <a:ext cx="2109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S={d1,d2,d3,d4}</a:t>
              </a:r>
              <a:endParaRPr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881000" y="1164696"/>
              <a:ext cx="5483781" cy="348104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0972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622875"/>
              </p:ext>
            </p:extLst>
          </p:nvPr>
        </p:nvGraphicFramePr>
        <p:xfrm>
          <a:off x="10546934" y="1160860"/>
          <a:ext cx="1549815" cy="782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605"/>
                <a:gridCol w="516605"/>
                <a:gridCol w="516605"/>
              </a:tblGrid>
              <a:tr h="39102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  <a:tr h="39102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71193"/>
              </p:ext>
            </p:extLst>
          </p:nvPr>
        </p:nvGraphicFramePr>
        <p:xfrm>
          <a:off x="10557935" y="2057273"/>
          <a:ext cx="1506246" cy="770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082"/>
                <a:gridCol w="502082"/>
                <a:gridCol w="502082"/>
              </a:tblGrid>
              <a:tr h="38501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  <a:tr h="385011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850432"/>
              </p:ext>
            </p:extLst>
          </p:nvPr>
        </p:nvGraphicFramePr>
        <p:xfrm>
          <a:off x="10536020" y="2972046"/>
          <a:ext cx="1537617" cy="748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539"/>
                <a:gridCol w="512539"/>
                <a:gridCol w="512539"/>
              </a:tblGrid>
              <a:tr h="37423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  <a:tr h="37423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216687"/>
              </p:ext>
            </p:extLst>
          </p:nvPr>
        </p:nvGraphicFramePr>
        <p:xfrm>
          <a:off x="10549558" y="3898835"/>
          <a:ext cx="1529373" cy="782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791"/>
                <a:gridCol w="509791"/>
                <a:gridCol w="509791"/>
              </a:tblGrid>
              <a:tr h="39102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  <a:tr h="39102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555406"/>
              </p:ext>
            </p:extLst>
          </p:nvPr>
        </p:nvGraphicFramePr>
        <p:xfrm>
          <a:off x="10545095" y="4885554"/>
          <a:ext cx="1504338" cy="794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446"/>
                <a:gridCol w="501446"/>
                <a:gridCol w="501446"/>
              </a:tblGrid>
              <a:tr h="3970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</a:tr>
              <a:tr h="39704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58129"/>
              </p:ext>
            </p:extLst>
          </p:nvPr>
        </p:nvGraphicFramePr>
        <p:xfrm>
          <a:off x="10748369" y="5898796"/>
          <a:ext cx="11684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文字方塊 43"/>
          <p:cNvSpPr txBox="1"/>
          <p:nvPr/>
        </p:nvSpPr>
        <p:spPr>
          <a:xfrm>
            <a:off x="230637" y="233039"/>
            <a:ext cx="235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Ex of PM-2</a:t>
            </a:r>
            <a:endParaRPr lang="zh-TW" altLang="en-US" sz="2400" b="1" dirty="0"/>
          </a:p>
        </p:txBody>
      </p:sp>
      <p:grpSp>
        <p:nvGrpSpPr>
          <p:cNvPr id="3" name="群組 2"/>
          <p:cNvGrpSpPr/>
          <p:nvPr/>
        </p:nvGrpSpPr>
        <p:grpSpPr>
          <a:xfrm>
            <a:off x="93822" y="992731"/>
            <a:ext cx="3313735" cy="5384862"/>
            <a:chOff x="93822" y="506047"/>
            <a:chExt cx="3313735" cy="5384862"/>
          </a:xfrm>
        </p:grpSpPr>
        <p:sp>
          <p:nvSpPr>
            <p:cNvPr id="10" name="文字方塊 9"/>
            <p:cNvSpPr txBox="1"/>
            <p:nvPr/>
          </p:nvSpPr>
          <p:spPr>
            <a:xfrm>
              <a:off x="108570" y="556369"/>
              <a:ext cx="1843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For 1</a:t>
              </a:r>
              <a:r>
                <a:rPr lang="en-US" altLang="zh-TW" baseline="30000" dirty="0" smtClean="0"/>
                <a:t>st</a:t>
              </a:r>
              <a:r>
                <a:rPr lang="en-US" altLang="zh-TW" dirty="0" smtClean="0"/>
                <a:t> position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12099" y="1009951"/>
              <a:ext cx="2786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/>
                <a:t>q</a:t>
              </a:r>
              <a:r>
                <a:rPr lang="en-US" altLang="zh-TW" dirty="0" err="1" smtClean="0"/>
                <a:t>t</a:t>
              </a:r>
              <a:r>
                <a:rPr lang="en-US" altLang="zh-TW" dirty="0" smtClean="0"/>
                <a:t>[1] = w1/(2*0+1)=0.8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30637" y="1375105"/>
              <a:ext cx="2649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/>
                <a:t>qt</a:t>
              </a:r>
              <a:r>
                <a:rPr lang="en-US" altLang="zh-TW" dirty="0" smtClean="0"/>
                <a:t>[2] = w2/(2*0+1)=0.2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37080" y="565251"/>
              <a:ext cx="1381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s</a:t>
              </a:r>
              <a:r>
                <a:rPr lang="en-US" altLang="zh-TW" dirty="0" smtClean="0"/>
                <a:t>1=0,s2=0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97351" y="1825699"/>
              <a:ext cx="3206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D1</a:t>
              </a:r>
              <a:r>
                <a:rPr lang="en-US" altLang="zh-TW" dirty="0" smtClean="0"/>
                <a:t>= 0.6*0.8*0.3+0.4[0.2*0.2]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=0.144+0.016=0.16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01139" y="2380844"/>
              <a:ext cx="3206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D2= 0.6*0.8*0.3+0.4[0.2*0.1]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=0.144+0.008=0.152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01139" y="3043124"/>
              <a:ext cx="3206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D3= 0.6*0.8*0.1+0.4[0.2*0.3]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=0.048+0.024=0.072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01139" y="3705404"/>
              <a:ext cx="3206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D4= 0.6*0.8*0.2+0.4[0.2*0.1]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=0.096+0.008=0.0104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01139" y="4367684"/>
              <a:ext cx="3206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D5= 0.6*0.8*0.1+0.4[0.2*0.3]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=0.048+0.024=0.072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45383" y="5031543"/>
              <a:ext cx="2873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S1=0+(0.3/(0.3+0.2))=0.6</a:t>
              </a:r>
            </a:p>
            <a:p>
              <a:r>
                <a:rPr lang="en-US" altLang="zh-TW" dirty="0" smtClean="0"/>
                <a:t>S2=0+(0.2/(0.3+0.2))=0.4</a:t>
              </a:r>
              <a:endParaRPr lang="zh-TW" altLang="en-US"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93822" y="506047"/>
              <a:ext cx="3224563" cy="538486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392810" y="968704"/>
            <a:ext cx="3572752" cy="4899469"/>
            <a:chOff x="3392810" y="482020"/>
            <a:chExt cx="3572752" cy="4899469"/>
          </a:xfrm>
        </p:grpSpPr>
        <p:sp>
          <p:nvSpPr>
            <p:cNvPr id="20" name="文字方塊 19"/>
            <p:cNvSpPr txBox="1"/>
            <p:nvPr/>
          </p:nvSpPr>
          <p:spPr>
            <a:xfrm>
              <a:off x="3532140" y="535543"/>
              <a:ext cx="1842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For 2</a:t>
              </a:r>
              <a:r>
                <a:rPr lang="en-US" altLang="zh-TW" baseline="30000" dirty="0" smtClean="0"/>
                <a:t>nd</a:t>
              </a:r>
              <a:r>
                <a:rPr lang="en-US" altLang="zh-TW" dirty="0" smtClean="0"/>
                <a:t> position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214287" y="729107"/>
              <a:ext cx="1751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s1=0.6,s2=0.4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473148" y="1050481"/>
              <a:ext cx="3056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/>
                <a:t>q</a:t>
              </a:r>
              <a:r>
                <a:rPr lang="en-US" altLang="zh-TW" dirty="0" err="1" smtClean="0"/>
                <a:t>t</a:t>
              </a:r>
              <a:r>
                <a:rPr lang="en-US" altLang="zh-TW" dirty="0" smtClean="0"/>
                <a:t>[1] = 0.8/(2*0.6+1)=0.36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473148" y="1419813"/>
              <a:ext cx="3056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/>
                <a:t>qt</a:t>
              </a:r>
              <a:r>
                <a:rPr lang="en-US" altLang="zh-TW" dirty="0" smtClean="0"/>
                <a:t>[2] = 0.2/(2*0.4+1)=0.11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392810" y="1837322"/>
              <a:ext cx="3420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D2</a:t>
              </a:r>
              <a:r>
                <a:rPr lang="en-US" altLang="zh-TW" dirty="0" smtClean="0"/>
                <a:t>= 0.6*0.36*0.3+0.4[0.11*0.1]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=0.0648+0.0044=0.0692</a:t>
              </a:r>
              <a:endParaRPr lang="zh-TW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422306" y="2420277"/>
              <a:ext cx="340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D3= 0.6*0.36*0.1+0.4[0.11*0.3]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=0.0216+0.0132=0.0348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422306" y="3071263"/>
              <a:ext cx="3406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D4= 0.6*0.36*0.2+0.4[0.11*0.1]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=0.0432+0.0044=0.0476</a:t>
              </a:r>
              <a:endParaRPr lang="zh-TW" altLang="en-US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437345" y="3735203"/>
              <a:ext cx="3391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D5= 0.6*0.36*0.1+0.4[0.11*0.3]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=0.0216+0.0132=0.0348</a:t>
              </a:r>
              <a:endParaRPr lang="zh-TW" altLang="en-US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475619" y="4499220"/>
              <a:ext cx="3257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S1=0.6+(0.3/(0.3+0.1))=1.35</a:t>
              </a:r>
            </a:p>
            <a:p>
              <a:r>
                <a:rPr lang="en-US" altLang="zh-TW" dirty="0" smtClean="0"/>
                <a:t>S2=0.4+(0.1/(0.3+0.1))=0.65</a:t>
              </a:r>
              <a:endParaRPr lang="zh-TW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54609" y="482020"/>
              <a:ext cx="3328775" cy="489946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6776494" y="186093"/>
            <a:ext cx="3739106" cy="4082927"/>
            <a:chOff x="6776494" y="481053"/>
            <a:chExt cx="3739106" cy="4082927"/>
          </a:xfrm>
        </p:grpSpPr>
        <p:sp>
          <p:nvSpPr>
            <p:cNvPr id="30" name="文字方塊 29"/>
            <p:cNvSpPr txBox="1"/>
            <p:nvPr/>
          </p:nvSpPr>
          <p:spPr>
            <a:xfrm>
              <a:off x="6950814" y="535543"/>
              <a:ext cx="202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For 3</a:t>
              </a:r>
              <a:r>
                <a:rPr lang="en-US" altLang="zh-TW" baseline="30000" dirty="0" smtClean="0"/>
                <a:t>rd</a:t>
              </a:r>
              <a:r>
                <a:rPr lang="en-US" altLang="zh-TW" dirty="0" smtClean="0"/>
                <a:t> position</a:t>
              </a:r>
              <a:endParaRPr lang="zh-TW" altLang="en-US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8382897" y="821107"/>
              <a:ext cx="1883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s1=1.35,s2=0.65</a:t>
              </a:r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911942" y="1216741"/>
              <a:ext cx="2029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/>
                <a:t>q</a:t>
              </a:r>
              <a:r>
                <a:rPr lang="en-US" altLang="zh-TW" dirty="0" err="1" smtClean="0"/>
                <a:t>t</a:t>
              </a:r>
              <a:r>
                <a:rPr lang="en-US" altLang="zh-TW" dirty="0" smtClean="0"/>
                <a:t>[1] = 0.217</a:t>
              </a:r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911942" y="1573582"/>
              <a:ext cx="1798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/>
                <a:t>qt</a:t>
              </a:r>
              <a:r>
                <a:rPr lang="en-US" altLang="zh-TW" dirty="0" smtClean="0"/>
                <a:t>[2] = 0.087</a:t>
              </a:r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776494" y="2056149"/>
              <a:ext cx="3739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D3= 0.6*0.217*0.1+0.4[0.087*0.3]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=0.02346</a:t>
              </a:r>
              <a:endParaRPr lang="zh-TW" altLang="en-US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791532" y="2697252"/>
              <a:ext cx="3724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D4</a:t>
              </a:r>
              <a:r>
                <a:rPr lang="en-US" altLang="zh-TW" dirty="0" smtClean="0"/>
                <a:t>= 0.6*0.217*0.2+0.4[0.087*0.1]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=0.02952</a:t>
              </a:r>
              <a:endParaRPr lang="zh-TW" altLang="en-US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6827628" y="3338355"/>
              <a:ext cx="3687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D5= 0.6*0.217*0.1+0.4[0.087*0.3]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=0.02346</a:t>
              </a:r>
              <a:endParaRPr lang="zh-TW" alt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850234" y="3873405"/>
              <a:ext cx="3573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S1=1.35+(0.2/(0.2+0.1))=2.01</a:t>
              </a:r>
            </a:p>
            <a:p>
              <a:r>
                <a:rPr lang="en-US" altLang="zh-TW" dirty="0" smtClean="0"/>
                <a:t>S2=0.65+(0.1/(0.2+0.1))=0.98</a:t>
              </a:r>
              <a:endParaRPr lang="zh-TW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6839801" y="481053"/>
              <a:ext cx="3661051" cy="408292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6805701" y="4501348"/>
            <a:ext cx="3739395" cy="2091184"/>
            <a:chOff x="6805701" y="4648828"/>
            <a:chExt cx="3739395" cy="2091184"/>
          </a:xfrm>
        </p:grpSpPr>
        <p:sp>
          <p:nvSpPr>
            <p:cNvPr id="38" name="文字方塊 37"/>
            <p:cNvSpPr txBox="1"/>
            <p:nvPr/>
          </p:nvSpPr>
          <p:spPr>
            <a:xfrm>
              <a:off x="6805701" y="4648828"/>
              <a:ext cx="1910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For 4</a:t>
              </a:r>
              <a:r>
                <a:rPr lang="en-US" altLang="zh-TW" baseline="30000" dirty="0" smtClean="0"/>
                <a:t>th</a:t>
              </a:r>
              <a:r>
                <a:rPr lang="en-US" altLang="zh-TW" dirty="0" smtClean="0"/>
                <a:t> position</a:t>
              </a:r>
              <a:endParaRPr lang="zh-TW" altLang="en-US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7100660" y="4996201"/>
              <a:ext cx="1910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/>
                <a:t>q</a:t>
              </a:r>
              <a:r>
                <a:rPr lang="en-US" altLang="zh-TW" dirty="0" err="1" smtClean="0"/>
                <a:t>t</a:t>
              </a:r>
              <a:r>
                <a:rPr lang="en-US" altLang="zh-TW" dirty="0" smtClean="0"/>
                <a:t>[1] = 0.159</a:t>
              </a:r>
              <a:endParaRPr lang="zh-TW" altLang="en-US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8580547" y="4996201"/>
              <a:ext cx="1713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/>
                <a:t>qt</a:t>
              </a:r>
              <a:r>
                <a:rPr lang="en-US" altLang="zh-TW" dirty="0" smtClean="0"/>
                <a:t>[2] = 0.068</a:t>
              </a:r>
              <a:endParaRPr lang="zh-TW" altLang="en-US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815644" y="6038389"/>
              <a:ext cx="360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D5= 0.6*0.159*0.1+0.4[0.068*0.3]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=0.0177</a:t>
              </a:r>
              <a:endParaRPr lang="zh-TW" altLang="en-US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6805989" y="5425733"/>
              <a:ext cx="3739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D3= 0.6*0.159*0.1+0.4[0.068*0.3]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=0.0177</a:t>
              </a:r>
              <a:endParaRPr lang="zh-TW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6837360" y="4663576"/>
              <a:ext cx="3678240" cy="2076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156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17222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TS103417222</Template>
  <TotalTime>793</TotalTime>
  <Words>1228</Words>
  <Application>Microsoft Office PowerPoint</Application>
  <PresentationFormat>自訂</PresentationFormat>
  <Paragraphs>423</Paragraphs>
  <Slides>23</Slides>
  <Notes>10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TS103417222</vt:lpstr>
      <vt:lpstr>Microsoft 方程式編輯器 3.0</vt:lpstr>
      <vt:lpstr>Term Level Search Result Diversification</vt:lpstr>
      <vt:lpstr>Outline</vt:lpstr>
      <vt:lpstr>Introduction</vt:lpstr>
      <vt:lpstr>PowerPoint 簡報</vt:lpstr>
      <vt:lpstr>Outline</vt:lpstr>
      <vt:lpstr>Topic Level Diversification</vt:lpstr>
      <vt:lpstr>PowerPoint 簡報</vt:lpstr>
      <vt:lpstr>PowerPoint 簡報</vt:lpstr>
      <vt:lpstr>PowerPoint 簡報</vt:lpstr>
      <vt:lpstr>Outline</vt:lpstr>
      <vt:lpstr>Term Level Diversification</vt:lpstr>
      <vt:lpstr>Term Level Diversification</vt:lpstr>
      <vt:lpstr>Term Level Diversification</vt:lpstr>
      <vt:lpstr>Term Level Diversification</vt:lpstr>
      <vt:lpstr>Term Level Diversification</vt:lpstr>
      <vt:lpstr>PowerPoint 簡報</vt:lpstr>
      <vt:lpstr>PowerPoint 簡報</vt:lpstr>
      <vt:lpstr>Outline</vt:lpstr>
      <vt:lpstr>Experiments</vt:lpstr>
      <vt:lpstr>Experiments</vt:lpstr>
      <vt:lpstr>Experiments</vt:lpstr>
      <vt:lpstr>Experiments</vt:lpstr>
      <vt:lpstr>Conclusions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Level Search Result Diversification</dc:title>
  <dc:creator>Circlela</dc:creator>
  <cp:lastModifiedBy>Circlela</cp:lastModifiedBy>
  <cp:revision>56</cp:revision>
  <cp:lastPrinted>2012-08-15T21:38:02Z</cp:lastPrinted>
  <dcterms:created xsi:type="dcterms:W3CDTF">2013-09-09T06:21:09Z</dcterms:created>
  <dcterms:modified xsi:type="dcterms:W3CDTF">2013-09-10T14:23:45Z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